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92" r:id="rId29"/>
    <p:sldId id="293" r:id="rId30"/>
    <p:sldId id="294" r:id="rId31"/>
    <p:sldId id="295" r:id="rId32"/>
    <p:sldId id="296" r:id="rId33"/>
    <p:sldId id="297" r:id="rId34"/>
    <p:sldId id="298" r:id="rId35"/>
    <p:sldId id="299" r:id="rId36"/>
    <p:sldId id="300" r:id="rId37"/>
    <p:sldId id="303" r:id="rId38"/>
    <p:sldId id="301" r:id="rId39"/>
    <p:sldId id="302" r:id="rId40"/>
    <p:sldId id="304" r:id="rId41"/>
    <p:sldId id="281" r:id="rId42"/>
    <p:sldId id="282" r:id="rId43"/>
    <p:sldId id="283" r:id="rId44"/>
    <p:sldId id="284" r:id="rId45"/>
    <p:sldId id="285" r:id="rId46"/>
    <p:sldId id="286" r:id="rId47"/>
    <p:sldId id="287" r:id="rId48"/>
    <p:sldId id="288" r:id="rId49"/>
    <p:sldId id="289" r:id="rId50"/>
    <p:sldId id="305"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003" y="23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0F1CDB1-1ADB-4399-93C8-9FFCA7008007}" type="datetimeFigureOut">
              <a:rPr lang="tr-TR" smtClean="0"/>
              <a:t>09.04.2014</a:t>
            </a:fld>
            <a:endParaRPr lang="tr-TR"/>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B6682E6-2E76-49CB-89A5-37D7B2043E5B}" type="slidenum">
              <a:rPr lang="tr-TR" smtClean="0"/>
              <a:t>‹#›</a:t>
            </a:fld>
            <a:endParaRPr lang="tr-T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DB6682E6-2E76-49CB-89A5-37D7B2043E5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DB6682E6-2E76-49CB-89A5-37D7B2043E5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DB6682E6-2E76-49CB-89A5-37D7B2043E5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0F1CDB1-1ADB-4399-93C8-9FFCA7008007}" type="datetimeFigureOut">
              <a:rPr lang="tr-TR" smtClean="0"/>
              <a:t>09.04.2014</a:t>
            </a:fld>
            <a:endParaRPr lang="tr-T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B6682E6-2E76-49CB-89A5-37D7B2043E5B}" type="slidenum">
              <a:rPr lang="tr-TR" smtClean="0"/>
              <a:t>‹#›</a:t>
            </a:fld>
            <a:endParaRPr lang="tr-T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B6682E6-2E76-49CB-89A5-37D7B2043E5B}" type="slidenum">
              <a:rPr lang="tr-TR" smtClean="0"/>
              <a:t>‹#›</a:t>
            </a:fld>
            <a:endParaRPr lang="tr-TR"/>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B6682E6-2E76-49CB-89A5-37D7B2043E5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DB6682E6-2E76-49CB-89A5-37D7B2043E5B}" type="slidenum">
              <a:rPr lang="tr-TR" smtClean="0"/>
              <a:t>‹#›</a:t>
            </a:fld>
            <a:endParaRPr lang="tr-TR"/>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0F1CDB1-1ADB-4399-93C8-9FFCA7008007}" type="datetimeFigureOut">
              <a:rPr lang="tr-TR" smtClean="0"/>
              <a:t>09.04.2014</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DB6682E6-2E76-49CB-89A5-37D7B2043E5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0F1CDB1-1ADB-4399-93C8-9FFCA7008007}" type="datetimeFigureOut">
              <a:rPr lang="tr-TR" smtClean="0"/>
              <a:t>09.04.2014</a:t>
            </a:fld>
            <a:endParaRPr lang="tr-TR"/>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B6682E6-2E76-49CB-89A5-37D7B2043E5B}" type="slidenum">
              <a:rPr lang="tr-TR" smtClean="0"/>
              <a:t>‹#›</a:t>
            </a:fld>
            <a:endParaRPr lang="tr-T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0F1CDB1-1ADB-4399-93C8-9FFCA7008007}" type="datetimeFigureOut">
              <a:rPr lang="tr-TR" smtClean="0"/>
              <a:t>09.04.2014</a:t>
            </a:fld>
            <a:endParaRPr lang="tr-TR"/>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B6682E6-2E76-49CB-89A5-37D7B2043E5B}" type="slidenum">
              <a:rPr lang="tr-TR" smtClean="0"/>
              <a:t>‹#›</a:t>
            </a:fld>
            <a:endParaRPr lang="tr-T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0F1CDB1-1ADB-4399-93C8-9FFCA7008007}" type="datetimeFigureOut">
              <a:rPr lang="tr-TR" smtClean="0"/>
              <a:t>09.04.2014</a:t>
            </a:fld>
            <a:endParaRPr lang="tr-T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B6682E6-2E76-49CB-89A5-37D7B2043E5B}" type="slidenum">
              <a:rPr lang="tr-TR" smtClean="0"/>
              <a:t>‹#›</a:t>
            </a:fld>
            <a:endParaRPr lang="tr-T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lassbase.com/Countries/Liechtenstein/Education-Syst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772400" cy="1470025"/>
          </a:xfrm>
        </p:spPr>
        <p:txBody>
          <a:bodyPr>
            <a:normAutofit fontScale="90000"/>
          </a:bodyPr>
          <a:lstStyle/>
          <a:p>
            <a:r>
              <a:rPr lang="tr-TR" dirty="0" smtClean="0"/>
              <a:t>LİECHTENSTEİN ORTAÖĞRETİM SİSTEMİ</a:t>
            </a:r>
            <a:endParaRPr lang="tr-TR" dirty="0"/>
          </a:p>
        </p:txBody>
      </p:sp>
      <p:sp>
        <p:nvSpPr>
          <p:cNvPr id="3" name="Subtitle 2"/>
          <p:cNvSpPr>
            <a:spLocks noGrp="1"/>
          </p:cNvSpPr>
          <p:nvPr>
            <p:ph type="subTitle" idx="1"/>
          </p:nvPr>
        </p:nvSpPr>
        <p:spPr>
          <a:xfrm>
            <a:off x="1403648" y="2780928"/>
            <a:ext cx="7200800" cy="2880320"/>
          </a:xfrm>
        </p:spPr>
        <p:txBody>
          <a:bodyPr>
            <a:normAutofit/>
          </a:bodyPr>
          <a:lstStyle/>
          <a:p>
            <a:pPr algn="ctr"/>
            <a:endParaRPr lang="tr-TR" dirty="0" smtClean="0"/>
          </a:p>
          <a:p>
            <a:pPr algn="ctr"/>
            <a:r>
              <a:rPr lang="tr-TR" dirty="0" smtClean="0"/>
              <a:t>BERKAY ARIKAN</a:t>
            </a:r>
          </a:p>
          <a:p>
            <a:r>
              <a:rPr lang="tr-TR" sz="2400" dirty="0" smtClean="0"/>
              <a:t>REHBERLİK  VE PSİKOLOJİK DANIŞMANLIK</a:t>
            </a:r>
          </a:p>
          <a:p>
            <a:pPr algn="ctr"/>
            <a:r>
              <a:rPr lang="tr-TR" sz="2400" dirty="0" smtClean="0"/>
              <a:t>1312020054</a:t>
            </a:r>
          </a:p>
          <a:p>
            <a:pPr algn="ctr"/>
            <a:r>
              <a:rPr lang="tr-TR" sz="2400" dirty="0" smtClean="0"/>
              <a:t>KARŞILAŞTIRMALI  EĞİTİM</a:t>
            </a:r>
          </a:p>
          <a:p>
            <a:pPr algn="ctr"/>
            <a:endParaRPr lang="tr-TR" sz="2400" dirty="0"/>
          </a:p>
        </p:txBody>
      </p:sp>
    </p:spTree>
    <p:extLst>
      <p:ext uri="{BB962C8B-B14F-4D97-AF65-F5344CB8AC3E}">
        <p14:creationId xmlns:p14="http://schemas.microsoft.com/office/powerpoint/2010/main" val="324501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ÜLKE NÜFUSUNUN %34’ü YABANCI </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40768"/>
            <a:ext cx="7920880" cy="4896544"/>
          </a:xfrm>
          <a:prstGeom prst="rect">
            <a:avLst/>
          </a:prstGeom>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32394647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ÇALIŞMA SAATLERİ</a:t>
            </a:r>
            <a:endParaRPr lang="tr-TR" dirty="0"/>
          </a:p>
        </p:txBody>
      </p:sp>
      <p:sp>
        <p:nvSpPr>
          <p:cNvPr id="3" name="Content Placeholder 2"/>
          <p:cNvSpPr>
            <a:spLocks noGrp="1"/>
          </p:cNvSpPr>
          <p:nvPr>
            <p:ph idx="1"/>
          </p:nvPr>
        </p:nvSpPr>
        <p:spPr/>
        <p:txBody>
          <a:bodyPr>
            <a:normAutofit/>
          </a:bodyPr>
          <a:lstStyle/>
          <a:p>
            <a:r>
              <a:rPr lang="tr-TR" sz="1800" dirty="0">
                <a:solidFill>
                  <a:srgbClr val="FFFF00"/>
                </a:solidFill>
              </a:rPr>
              <a:t>8.00/9.00-12.00</a:t>
            </a:r>
            <a:r>
              <a:rPr lang="tr-TR" sz="1800" dirty="0"/>
              <a:t> VE </a:t>
            </a:r>
            <a:r>
              <a:rPr lang="tr-TR" sz="1800" dirty="0">
                <a:solidFill>
                  <a:srgbClr val="FFFF00"/>
                </a:solidFill>
              </a:rPr>
              <a:t>14.00-18.00</a:t>
            </a:r>
            <a:r>
              <a:rPr lang="tr-TR" sz="1800" dirty="0"/>
              <a:t> (Genel olarak istirahat saatlerine saygı duymanız beklenmektedir. Bundan dolayı, çim biçme veya müzikli eğlenceler gibi çok gürültülü faaliyetlerde bulunmamaya öğlen saat </a:t>
            </a:r>
            <a:r>
              <a:rPr lang="tr-TR" sz="1800" dirty="0">
                <a:solidFill>
                  <a:srgbClr val="FFFF00"/>
                </a:solidFill>
              </a:rPr>
              <a:t>12:00 ile 13:30 </a:t>
            </a:r>
            <a:r>
              <a:rPr lang="tr-TR" sz="1800" dirty="0"/>
              <a:t>arasında ve akşam saat </a:t>
            </a:r>
            <a:r>
              <a:rPr lang="tr-TR" sz="1800" dirty="0">
                <a:solidFill>
                  <a:srgbClr val="FFFF00"/>
                </a:solidFill>
              </a:rPr>
              <a:t>22:00’den</a:t>
            </a:r>
            <a:r>
              <a:rPr lang="tr-TR" sz="1800" dirty="0"/>
              <a:t> sonra özen gösterilir</a:t>
            </a:r>
            <a:r>
              <a:rPr lang="tr-TR" sz="1800" dirty="0" smtClean="0"/>
              <a:t>.)</a:t>
            </a:r>
          </a:p>
          <a:p>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2924944"/>
            <a:ext cx="799288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846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BAYRAMLAR VE TATİLLER</a:t>
            </a:r>
            <a:endParaRPr lang="tr-TR"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136904"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645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LİECHTENSTEİN TÜRK OKULU</a:t>
            </a:r>
            <a:endParaRPr lang="tr-TR" dirty="0"/>
          </a:p>
        </p:txBody>
      </p:sp>
      <p:sp>
        <p:nvSpPr>
          <p:cNvPr id="3" name="Content Placeholder 2"/>
          <p:cNvSpPr>
            <a:spLocks noGrp="1"/>
          </p:cNvSpPr>
          <p:nvPr>
            <p:ph idx="1"/>
          </p:nvPr>
        </p:nvSpPr>
        <p:spPr/>
        <p:txBody>
          <a:bodyPr/>
          <a:lstStyle/>
          <a:p>
            <a:r>
              <a:rPr lang="tr-TR" dirty="0" smtClean="0"/>
              <a:t>Liechtenstein’da okulların ortalama açık kaldığı gün </a:t>
            </a:r>
            <a:r>
              <a:rPr lang="tr-TR" smtClean="0"/>
              <a:t>sayısı </a:t>
            </a:r>
            <a:r>
              <a:rPr lang="tr-TR" smtClean="0">
                <a:solidFill>
                  <a:srgbClr val="FFFF00"/>
                </a:solidFill>
              </a:rPr>
              <a:t>20</a:t>
            </a:r>
            <a:r>
              <a:rPr lang="tr-TR" smtClean="0">
                <a:solidFill>
                  <a:srgbClr val="FFFF00"/>
                </a:solidFill>
              </a:rPr>
              <a:t>0 </a:t>
            </a:r>
            <a:r>
              <a:rPr lang="tr-TR" dirty="0" smtClean="0"/>
              <a:t>gündür.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80928"/>
            <a:ext cx="388264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192" y="2780928"/>
            <a:ext cx="432626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12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LİECHTENSTEİN OKUL VE ÇOCUK YUVALARI</a:t>
            </a:r>
          </a:p>
        </p:txBody>
      </p:sp>
      <p:sp>
        <p:nvSpPr>
          <p:cNvPr id="3" name="Content Placeholder 2"/>
          <p:cNvSpPr>
            <a:spLocks noGrp="1"/>
          </p:cNvSpPr>
          <p:nvPr>
            <p:ph idx="1"/>
          </p:nvPr>
        </p:nvSpPr>
        <p:spPr/>
        <p:txBody>
          <a:bodyPr>
            <a:normAutofit/>
          </a:bodyPr>
          <a:lstStyle/>
          <a:p>
            <a:r>
              <a:rPr lang="tr-TR" sz="2400" b="1" dirty="0" smtClean="0">
                <a:solidFill>
                  <a:srgbClr val="FFFF00"/>
                </a:solidFill>
              </a:rPr>
              <a:t>OYUN GRUPLARI</a:t>
            </a:r>
          </a:p>
          <a:p>
            <a:r>
              <a:rPr lang="tr-TR" sz="2400" dirty="0" smtClean="0"/>
              <a:t>En </a:t>
            </a:r>
            <a:r>
              <a:rPr lang="tr-TR" sz="2400" dirty="0"/>
              <a:t>az üç yaşında olan çocuklar anaokuluna geçene kadar her birimde bulunan oyun gruplarına gidebilir. Oyun grupları haftada bir ya da iki kere iki-üç saat için toplanır</a:t>
            </a:r>
            <a:r>
              <a:rPr lang="tr-TR" sz="2400" dirty="0" smtClean="0"/>
              <a:t>.</a:t>
            </a:r>
          </a:p>
          <a:p>
            <a:endParaRPr lang="tr-TR"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73016"/>
            <a:ext cx="7848872" cy="2952328"/>
          </a:xfrm>
          <a:prstGeom prst="rect">
            <a:avLst/>
          </a:prstGeom>
        </p:spPr>
      </p:pic>
    </p:spTree>
    <p:extLst>
      <p:ext uri="{BB962C8B-B14F-4D97-AF65-F5344CB8AC3E}">
        <p14:creationId xmlns:p14="http://schemas.microsoft.com/office/powerpoint/2010/main" val="67058546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KREŞ</a:t>
            </a:r>
          </a:p>
        </p:txBody>
      </p:sp>
      <p:sp>
        <p:nvSpPr>
          <p:cNvPr id="3" name="Content Placeholder 2"/>
          <p:cNvSpPr>
            <a:spLocks noGrp="1"/>
          </p:cNvSpPr>
          <p:nvPr>
            <p:ph idx="1"/>
          </p:nvPr>
        </p:nvSpPr>
        <p:spPr/>
        <p:txBody>
          <a:bodyPr>
            <a:normAutofit fontScale="92500" lnSpcReduction="20000"/>
          </a:bodyPr>
          <a:lstStyle/>
          <a:p>
            <a:pPr marL="0" indent="0">
              <a:buNone/>
            </a:pPr>
            <a:r>
              <a:rPr lang="tr-TR" dirty="0"/>
              <a:t>Kreşler genel olarak </a:t>
            </a:r>
            <a:r>
              <a:rPr lang="tr-TR" dirty="0">
                <a:solidFill>
                  <a:srgbClr val="FFFF00"/>
                </a:solidFill>
              </a:rPr>
              <a:t>mecburi değildir ve ücretsizdir</a:t>
            </a:r>
            <a:r>
              <a:rPr lang="tr-TR" dirty="0"/>
              <a:t>. Liechtenstein’da oturan </a:t>
            </a:r>
            <a:r>
              <a:rPr lang="tr-TR" dirty="0">
                <a:solidFill>
                  <a:srgbClr val="FFFF00"/>
                </a:solidFill>
              </a:rPr>
              <a:t>çocukların %90’ı kreşe</a:t>
            </a:r>
            <a:r>
              <a:rPr lang="tr-TR" dirty="0"/>
              <a:t> gider. </a:t>
            </a:r>
            <a:r>
              <a:rPr lang="tr-TR" dirty="0">
                <a:solidFill>
                  <a:srgbClr val="FFFF00"/>
                </a:solidFill>
              </a:rPr>
              <a:t>Yabancı uyruklu </a:t>
            </a:r>
            <a:r>
              <a:rPr lang="tr-TR" dirty="0"/>
              <a:t>çocuklar için prensip olarak </a:t>
            </a:r>
            <a:r>
              <a:rPr lang="tr-TR" dirty="0">
                <a:solidFill>
                  <a:srgbClr val="FFFF00"/>
                </a:solidFill>
              </a:rPr>
              <a:t>bir yıl kreşe gitmek</a:t>
            </a:r>
          </a:p>
          <a:p>
            <a:pPr marL="0" indent="0">
              <a:buNone/>
            </a:pPr>
            <a:r>
              <a:rPr lang="tr-TR" dirty="0">
                <a:solidFill>
                  <a:srgbClr val="FFFF00"/>
                </a:solidFill>
              </a:rPr>
              <a:t>mecburidir.</a:t>
            </a:r>
            <a:r>
              <a:rPr lang="tr-TR" dirty="0"/>
              <a:t>Bu çocuklara bu süre içerisinde </a:t>
            </a:r>
            <a:r>
              <a:rPr lang="tr-TR" dirty="0">
                <a:solidFill>
                  <a:srgbClr val="FFFF00"/>
                </a:solidFill>
              </a:rPr>
              <a:t>Almanca dil dersi </a:t>
            </a:r>
            <a:r>
              <a:rPr lang="tr-TR" dirty="0"/>
              <a:t>sunulmaktadır. Kreş’e kabul edilebilmek için çocuk, kreş </a:t>
            </a:r>
            <a:r>
              <a:rPr lang="tr-TR" dirty="0" smtClean="0"/>
              <a:t>yılı başlangıcından </a:t>
            </a:r>
            <a:r>
              <a:rPr lang="tr-TR" dirty="0"/>
              <a:t>(Ağustos ayı ortası) önceki 30 </a:t>
            </a:r>
            <a:r>
              <a:rPr lang="tr-TR" dirty="0" smtClean="0"/>
              <a:t>Haziran tarihi </a:t>
            </a:r>
            <a:r>
              <a:rPr lang="tr-TR" dirty="0"/>
              <a:t>itibariyle dört yaşına girmiş olmalıdır. (Son gün 30 Haziran, Temmuz/Ağustos ayları için istisna yapılabilir).</a:t>
            </a:r>
          </a:p>
          <a:p>
            <a:endParaRPr lang="tr-TR" dirty="0"/>
          </a:p>
        </p:txBody>
      </p:sp>
    </p:spTree>
    <p:extLst>
      <p:ext uri="{BB962C8B-B14F-4D97-AF65-F5344CB8AC3E}">
        <p14:creationId xmlns:p14="http://schemas.microsoft.com/office/powerpoint/2010/main" val="311100978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OKUL</a:t>
            </a:r>
            <a:endParaRPr lang="tr-TR" dirty="0"/>
          </a:p>
        </p:txBody>
      </p:sp>
      <p:sp>
        <p:nvSpPr>
          <p:cNvPr id="3" name="Content Placeholder 2"/>
          <p:cNvSpPr>
            <a:spLocks noGrp="1"/>
          </p:cNvSpPr>
          <p:nvPr>
            <p:ph idx="1"/>
          </p:nvPr>
        </p:nvSpPr>
        <p:spPr/>
        <p:txBody>
          <a:bodyPr>
            <a:normAutofit fontScale="77500" lnSpcReduction="20000"/>
          </a:bodyPr>
          <a:lstStyle/>
          <a:p>
            <a:pPr marL="0" indent="0">
              <a:buNone/>
            </a:pPr>
            <a:r>
              <a:rPr lang="tr-TR" dirty="0"/>
              <a:t>Okul kanununda belirtilen </a:t>
            </a:r>
            <a:r>
              <a:rPr lang="tr-TR" dirty="0">
                <a:solidFill>
                  <a:srgbClr val="FFFF00"/>
                </a:solidFill>
              </a:rPr>
              <a:t>mecburi eğitim süresi dokuz yıldır.</a:t>
            </a:r>
            <a:r>
              <a:rPr lang="tr-TR" dirty="0"/>
              <a:t> 30 Haziran tarihine kadar altı yaşını tamamlayan çocuklar bir sonraki güz dönemi için (Ağustos ayın </a:t>
            </a:r>
            <a:r>
              <a:rPr lang="tr-TR" dirty="0" smtClean="0"/>
              <a:t>ortasında) okula </a:t>
            </a:r>
            <a:r>
              <a:rPr lang="tr-TR" dirty="0"/>
              <a:t>kaydolunur. Çocuklar </a:t>
            </a:r>
            <a:r>
              <a:rPr lang="tr-TR" dirty="0">
                <a:solidFill>
                  <a:srgbClr val="FFFF00"/>
                </a:solidFill>
              </a:rPr>
              <a:t>beş yıllık ilköğretimden sonra yeteneklerine</a:t>
            </a:r>
            <a:r>
              <a:rPr lang="tr-TR" dirty="0"/>
              <a:t> göre ya (dört yıl) </a:t>
            </a:r>
            <a:r>
              <a:rPr lang="tr-TR" dirty="0">
                <a:solidFill>
                  <a:srgbClr val="FFFF00"/>
                </a:solidFill>
              </a:rPr>
              <a:t>ortaokula</a:t>
            </a:r>
            <a:r>
              <a:rPr lang="tr-TR" dirty="0"/>
              <a:t> ya da (dört yıl) </a:t>
            </a:r>
            <a:r>
              <a:rPr lang="tr-TR" dirty="0">
                <a:solidFill>
                  <a:srgbClr val="FFFF00"/>
                </a:solidFill>
              </a:rPr>
              <a:t>Realschule</a:t>
            </a:r>
            <a:r>
              <a:rPr lang="tr-TR" dirty="0"/>
              <a:t> adlı okula ya da (yedi yıl) </a:t>
            </a:r>
            <a:r>
              <a:rPr lang="tr-TR" dirty="0">
                <a:solidFill>
                  <a:srgbClr val="FFFF00"/>
                </a:solidFill>
              </a:rPr>
              <a:t>Gymnasium</a:t>
            </a:r>
            <a:r>
              <a:rPr lang="tr-TR" dirty="0"/>
              <a:t> </a:t>
            </a:r>
            <a:r>
              <a:rPr lang="tr-TR" dirty="0" smtClean="0"/>
              <a:t>adlı liseye </a:t>
            </a:r>
            <a:r>
              <a:rPr lang="tr-TR" dirty="0"/>
              <a:t>gider. </a:t>
            </a:r>
            <a:r>
              <a:rPr lang="tr-TR" dirty="0">
                <a:solidFill>
                  <a:srgbClr val="FFFF00"/>
                </a:solidFill>
              </a:rPr>
              <a:t>Spor yeteneği </a:t>
            </a:r>
            <a:r>
              <a:rPr lang="tr-TR" dirty="0"/>
              <a:t>olan çocuklar Realschule Schaan'daki </a:t>
            </a:r>
            <a:r>
              <a:rPr lang="tr-TR" dirty="0">
                <a:solidFill>
                  <a:srgbClr val="FFFF00"/>
                </a:solidFill>
              </a:rPr>
              <a:t>Liechtenstein Spor Okulu’na</a:t>
            </a:r>
            <a:r>
              <a:rPr lang="tr-TR" dirty="0"/>
              <a:t> veya Liechtenstein </a:t>
            </a:r>
            <a:r>
              <a:rPr lang="tr-TR" dirty="0">
                <a:solidFill>
                  <a:srgbClr val="FFFF00"/>
                </a:solidFill>
              </a:rPr>
              <a:t>Gymnasium'undaki spor bölümüne </a:t>
            </a:r>
            <a:r>
              <a:rPr lang="tr-TR" dirty="0"/>
              <a:t>katılabilirler. </a:t>
            </a:r>
            <a:r>
              <a:rPr lang="tr-TR" dirty="0" smtClean="0"/>
              <a:t>Öğrenci </a:t>
            </a:r>
            <a:r>
              <a:rPr lang="tr-TR" dirty="0" smtClean="0">
                <a:solidFill>
                  <a:srgbClr val="FFFF00"/>
                </a:solidFill>
              </a:rPr>
              <a:t>dokuz </a:t>
            </a:r>
            <a:r>
              <a:rPr lang="tr-TR" dirty="0">
                <a:solidFill>
                  <a:srgbClr val="FFFF00"/>
                </a:solidFill>
              </a:rPr>
              <a:t>yıl olan mecburi eğitim süresini tamamladıktan sonra gönüllü olarak 10.okul yılını da okuyabilir.</a:t>
            </a:r>
          </a:p>
          <a:p>
            <a:endParaRPr lang="tr-TR" dirty="0"/>
          </a:p>
          <a:p>
            <a:endParaRPr lang="tr-TR" dirty="0"/>
          </a:p>
        </p:txBody>
      </p:sp>
    </p:spTree>
    <p:extLst>
      <p:ext uri="{BB962C8B-B14F-4D97-AF65-F5344CB8AC3E}">
        <p14:creationId xmlns:p14="http://schemas.microsoft.com/office/powerpoint/2010/main" val="22973519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ÖNEMLİ NOT</a:t>
            </a:r>
          </a:p>
        </p:txBody>
      </p:sp>
      <p:sp>
        <p:nvSpPr>
          <p:cNvPr id="3" name="Content Placeholder 2"/>
          <p:cNvSpPr>
            <a:spLocks noGrp="1"/>
          </p:cNvSpPr>
          <p:nvPr>
            <p:ph idx="1"/>
          </p:nvPr>
        </p:nvSpPr>
        <p:spPr/>
        <p:txBody>
          <a:bodyPr>
            <a:normAutofit fontScale="85000" lnSpcReduction="20000"/>
          </a:bodyPr>
          <a:lstStyle/>
          <a:p>
            <a:pPr marL="0" indent="0">
              <a:buNone/>
            </a:pPr>
            <a:r>
              <a:rPr lang="tr-TR" dirty="0">
                <a:solidFill>
                  <a:srgbClr val="FFFF00"/>
                </a:solidFill>
              </a:rPr>
              <a:t>Yabancı çocukların ebeveynleri </a:t>
            </a:r>
            <a:r>
              <a:rPr lang="tr-TR" dirty="0" smtClean="0"/>
              <a:t>Liechtenstein’a taşınır </a:t>
            </a:r>
            <a:r>
              <a:rPr lang="tr-TR" dirty="0"/>
              <a:t>taşınmaz ilgili </a:t>
            </a:r>
            <a:r>
              <a:rPr lang="tr-TR" dirty="0">
                <a:solidFill>
                  <a:srgbClr val="FFFF00"/>
                </a:solidFill>
              </a:rPr>
              <a:t>Milli Eğitim Müdürlüğü'ne </a:t>
            </a:r>
            <a:r>
              <a:rPr lang="tr-TR" dirty="0"/>
              <a:t>başvuracaktır. </a:t>
            </a:r>
            <a:r>
              <a:rPr lang="tr-TR" dirty="0">
                <a:solidFill>
                  <a:srgbClr val="FFFF00"/>
                </a:solidFill>
              </a:rPr>
              <a:t>Almanca bilen </a:t>
            </a:r>
            <a:r>
              <a:rPr lang="tr-TR" dirty="0"/>
              <a:t>çocukları </a:t>
            </a:r>
            <a:r>
              <a:rPr lang="tr-TR" dirty="0" smtClean="0"/>
              <a:t>olanlar doğrudan </a:t>
            </a:r>
            <a:r>
              <a:rPr lang="tr-TR" dirty="0" smtClean="0">
                <a:solidFill>
                  <a:srgbClr val="FFFF00"/>
                </a:solidFill>
              </a:rPr>
              <a:t>bulundukları </a:t>
            </a:r>
            <a:r>
              <a:rPr lang="tr-TR" dirty="0">
                <a:solidFill>
                  <a:srgbClr val="FFFF00"/>
                </a:solidFill>
              </a:rPr>
              <a:t>yerdeki okul müdürlüğüne </a:t>
            </a:r>
            <a:r>
              <a:rPr lang="tr-TR" dirty="0"/>
              <a:t>veya kreş idaresine başvurabilmektedir. Yabancı çocuklara kreş ve okulda ilave Almanca dersleri verilmektedir (ikinci dil olarak Almanca). </a:t>
            </a:r>
            <a:r>
              <a:rPr lang="tr-TR" dirty="0">
                <a:solidFill>
                  <a:srgbClr val="FFFF00"/>
                </a:solidFill>
              </a:rPr>
              <a:t>Almanca </a:t>
            </a:r>
            <a:r>
              <a:rPr lang="tr-TR" dirty="0" smtClean="0">
                <a:solidFill>
                  <a:srgbClr val="FFFF00"/>
                </a:solidFill>
              </a:rPr>
              <a:t>bilmeyen, fakat </a:t>
            </a:r>
            <a:r>
              <a:rPr lang="tr-TR" dirty="0">
                <a:solidFill>
                  <a:srgbClr val="FFFF00"/>
                </a:solidFill>
              </a:rPr>
              <a:t>1. sınıf için fazla büyük olan çocuklar önce özel bir hazırlık sınıfında yoğun bir ders programıyla Almanca öğrenir.</a:t>
            </a:r>
            <a:r>
              <a:rPr lang="tr-TR" dirty="0"/>
              <a:t> En geç bir yıl sonra normal okul sınıfına </a:t>
            </a:r>
            <a:r>
              <a:rPr lang="tr-TR" dirty="0" smtClean="0"/>
              <a:t>devam eder</a:t>
            </a:r>
            <a:r>
              <a:rPr lang="tr-TR" dirty="0"/>
              <a:t>. Gerekli hallerde küçük gruplara Almanca dersler verilmeye devam edilir.</a:t>
            </a:r>
          </a:p>
          <a:p>
            <a:endParaRPr lang="tr-TR" dirty="0"/>
          </a:p>
          <a:p>
            <a:endParaRPr lang="tr-TR" dirty="0"/>
          </a:p>
        </p:txBody>
      </p:sp>
    </p:spTree>
    <p:extLst>
      <p:ext uri="{BB962C8B-B14F-4D97-AF65-F5344CB8AC3E}">
        <p14:creationId xmlns:p14="http://schemas.microsoft.com/office/powerpoint/2010/main" val="839331690"/>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MESLEK EĞİTİMİ ve MESLEK OKULU</a:t>
            </a:r>
          </a:p>
        </p:txBody>
      </p:sp>
      <p:sp>
        <p:nvSpPr>
          <p:cNvPr id="3" name="Content Placeholder 2"/>
          <p:cNvSpPr>
            <a:spLocks noGrp="1"/>
          </p:cNvSpPr>
          <p:nvPr>
            <p:ph idx="1"/>
          </p:nvPr>
        </p:nvSpPr>
        <p:spPr/>
        <p:txBody>
          <a:bodyPr>
            <a:normAutofit lnSpcReduction="10000"/>
          </a:bodyPr>
          <a:lstStyle/>
          <a:p>
            <a:r>
              <a:rPr lang="tr-TR" dirty="0"/>
              <a:t>Mecburi eğitimi tamamladıktan sonra öğrenciler, </a:t>
            </a:r>
            <a:r>
              <a:rPr lang="tr-TR" dirty="0">
                <a:solidFill>
                  <a:srgbClr val="FFFF00"/>
                </a:solidFill>
              </a:rPr>
              <a:t>yeteneklerine göre </a:t>
            </a:r>
            <a:r>
              <a:rPr lang="tr-TR" dirty="0"/>
              <a:t>yüksek öğrenime veya </a:t>
            </a:r>
            <a:r>
              <a:rPr lang="tr-TR" dirty="0">
                <a:solidFill>
                  <a:srgbClr val="FFFF00"/>
                </a:solidFill>
              </a:rPr>
              <a:t>bir firmada mesleki eğitime geçebilirler.</a:t>
            </a:r>
            <a:r>
              <a:rPr lang="tr-TR" dirty="0"/>
              <a:t> (bk. “Eğitim ve İleri Eğitim, Kurslar”). </a:t>
            </a:r>
            <a:r>
              <a:rPr lang="tr-TR" dirty="0">
                <a:solidFill>
                  <a:srgbClr val="FFFF00"/>
                </a:solidFill>
              </a:rPr>
              <a:t>Meslek eğitimi tamamlandıktan sonra meslek yüksek okuluna devam edilebilir.</a:t>
            </a:r>
            <a:r>
              <a:rPr lang="tr-TR" dirty="0"/>
              <a:t> Buradan </a:t>
            </a:r>
            <a:r>
              <a:rPr lang="tr-TR" dirty="0">
                <a:solidFill>
                  <a:srgbClr val="FFFF00"/>
                </a:solidFill>
              </a:rPr>
              <a:t>üniversiteye giriş için bir genel diploma </a:t>
            </a:r>
            <a:r>
              <a:rPr lang="tr-TR" dirty="0"/>
              <a:t>verilir. </a:t>
            </a:r>
            <a:r>
              <a:rPr lang="tr-TR" dirty="0">
                <a:solidFill>
                  <a:srgbClr val="FFFF00"/>
                </a:solidFill>
              </a:rPr>
              <a:t>Eğitim dönemleri yıllıktır </a:t>
            </a:r>
            <a:r>
              <a:rPr lang="tr-TR" dirty="0"/>
              <a:t>ve </a:t>
            </a:r>
            <a:r>
              <a:rPr lang="tr-TR" dirty="0">
                <a:solidFill>
                  <a:srgbClr val="FFFF00"/>
                </a:solidFill>
              </a:rPr>
              <a:t>en az dört sömestr sürmektedir.</a:t>
            </a:r>
          </a:p>
        </p:txBody>
      </p:sp>
    </p:spTree>
    <p:extLst>
      <p:ext uri="{BB962C8B-B14F-4D97-AF65-F5344CB8AC3E}">
        <p14:creationId xmlns:p14="http://schemas.microsoft.com/office/powerpoint/2010/main" val="18446950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ÖZEL OKULLAR </a:t>
            </a:r>
          </a:p>
        </p:txBody>
      </p:sp>
      <p:sp>
        <p:nvSpPr>
          <p:cNvPr id="3" name="Content Placeholder 2"/>
          <p:cNvSpPr>
            <a:spLocks noGrp="1"/>
          </p:cNvSpPr>
          <p:nvPr>
            <p:ph idx="1"/>
          </p:nvPr>
        </p:nvSpPr>
        <p:spPr/>
        <p:txBody>
          <a:bodyPr>
            <a:normAutofit fontScale="77500" lnSpcReduction="20000"/>
          </a:bodyPr>
          <a:lstStyle/>
          <a:p>
            <a:pPr marL="0" indent="0">
              <a:buNone/>
            </a:pPr>
            <a:r>
              <a:rPr lang="tr-TR" dirty="0"/>
              <a:t>Triesen’deki Formatio Özel Öğrenim Okulu tam gün okuludur. Sınıfları oldukça küçüktür ve ders iki dilde verilir (İnglizce). Schaan’daki Waldorf Okulu Rudolf Steiner pedagojisi oryantasyonlu olarak bununla birlikte bir kreş ve tam gün okulu olan </a:t>
            </a:r>
            <a:r>
              <a:rPr lang="tr-TR" dirty="0" smtClean="0"/>
              <a:t>bir Gesamtschule </a:t>
            </a:r>
            <a:r>
              <a:rPr lang="tr-TR" dirty="0"/>
              <a:t>işletmektedir . Dokuzuncu eğitim yılına kadar. International School Rheintal Buchs’ta (sınır komşusu İsviçre’-de) çok kültürlü bir kreş ve okul eğitimi sunmaktadır, buna Liechtenstein, St.Gallen ve Voralberg bölgelerini de dâhil etmektedir. Kreşe üç ilâ altı yaş çocukları kabul edilmektedir. Okul eğitimi birinci eğitim kademesinden (altı yaş) on ikinci eğitim kademesine kadar (18 yaş) sınıflar içermektedir. </a:t>
            </a:r>
            <a:r>
              <a:rPr lang="tr-TR" dirty="0">
                <a:solidFill>
                  <a:srgbClr val="FFFF00"/>
                </a:solidFill>
              </a:rPr>
              <a:t>Ders dili İngilizcedir.</a:t>
            </a:r>
          </a:p>
        </p:txBody>
      </p:sp>
    </p:spTree>
    <p:extLst>
      <p:ext uri="{BB962C8B-B14F-4D97-AF65-F5344CB8AC3E}">
        <p14:creationId xmlns:p14="http://schemas.microsoft.com/office/powerpoint/2010/main" val="11602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LİECHTENSTEİN’IN KONUMU </a:t>
            </a:r>
            <a:endParaRPr lang="tr-T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128792" cy="4824536"/>
          </a:xfrm>
          <a:prstGeom prst="rect">
            <a:avLst/>
          </a:prstGeom>
        </p:spPr>
      </p:pic>
    </p:spTree>
    <p:extLst>
      <p:ext uri="{BB962C8B-B14F-4D97-AF65-F5344CB8AC3E}">
        <p14:creationId xmlns:p14="http://schemas.microsoft.com/office/powerpoint/2010/main" val="1766295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GÜNLÜK YAPI VE TAM GÜN OKULLAR </a:t>
            </a:r>
          </a:p>
        </p:txBody>
      </p:sp>
      <p:sp>
        <p:nvSpPr>
          <p:cNvPr id="3" name="Content Placeholder 2"/>
          <p:cNvSpPr>
            <a:spLocks noGrp="1"/>
          </p:cNvSpPr>
          <p:nvPr>
            <p:ph idx="1"/>
          </p:nvPr>
        </p:nvSpPr>
        <p:spPr/>
        <p:txBody>
          <a:bodyPr>
            <a:noAutofit/>
          </a:bodyPr>
          <a:lstStyle/>
          <a:p>
            <a:pPr marL="0" indent="0">
              <a:buNone/>
            </a:pPr>
            <a:r>
              <a:rPr lang="tr-TR" sz="1800" dirty="0"/>
              <a:t>Okul ve refakat hizmetleri şu anda yoğun bir değişim süreci yaşamaktadır. Okul ve günlük çocuk bakım evleri gittikçe artan oranda beldelerde günlük eğitim düzenine göre yapılandırılmaktadır.Günlük eğitim düzenine göre etüt mantığına göre okul başlama saatinden öğle yemeği sonrasına kadar ve öğleden sonra refakat dâhilinde </a:t>
            </a:r>
            <a:r>
              <a:rPr lang="tr-TR" sz="1800" dirty="0">
                <a:solidFill>
                  <a:srgbClr val="FFFF00"/>
                </a:solidFill>
              </a:rPr>
              <a:t>ev ödevlerine </a:t>
            </a:r>
            <a:r>
              <a:rPr lang="tr-TR" sz="1800" dirty="0" smtClean="0">
                <a:solidFill>
                  <a:srgbClr val="FFFF00"/>
                </a:solidFill>
              </a:rPr>
              <a:t>yardımı kapsamaktadır.</a:t>
            </a:r>
            <a:r>
              <a:rPr lang="tr-TR" sz="1800" dirty="0" smtClean="0"/>
              <a:t>Bu </a:t>
            </a:r>
            <a:r>
              <a:rPr lang="tr-TR" sz="1800" dirty="0"/>
              <a:t>esnada </a:t>
            </a:r>
            <a:r>
              <a:rPr lang="tr-TR" sz="1800" dirty="0">
                <a:solidFill>
                  <a:srgbClr val="FFFF00"/>
                </a:solidFill>
              </a:rPr>
              <a:t>çocuklar kendi yaşlarına uygun olarak bakılmaktadır</a:t>
            </a:r>
            <a:r>
              <a:rPr lang="tr-TR" sz="1800" dirty="0"/>
              <a:t>. Anaokulu ve </a:t>
            </a:r>
            <a:r>
              <a:rPr lang="tr-TR" sz="1800" dirty="0" smtClean="0"/>
              <a:t>ilkolul </a:t>
            </a:r>
            <a:r>
              <a:rPr lang="tr-TR" sz="1800" dirty="0"/>
              <a:t>kademesindeEschen, Planken ve Triesen’de tam gün eğitim kurumları yer almaktadır. Planken’deki kurumlar tüm beldelerin çocuklarına açıktır</a:t>
            </a:r>
            <a:r>
              <a:rPr lang="tr-TR" sz="1800" dirty="0">
                <a:solidFill>
                  <a:srgbClr val="FFFF00"/>
                </a:solidFill>
              </a:rPr>
              <a:t>.Okul tamamlayıcı bir hizmet olarak bütün beldelerin ilkokullarına ev ödevlerinde yardım ve ders saatlerinden sonra refakat hizmeti verilmektedir. </a:t>
            </a:r>
            <a:r>
              <a:rPr lang="tr-TR" sz="1800" dirty="0"/>
              <a:t>Liechtenstein’daki diğer tüm ileri kademe eğitim kurumları için bir öğlen bakım hizmeti verilmektedir. Tam gün okullar (bütün gün eğitim organizasyonu ile faaliyet gösteren okullar, öğle yemeği, ev ödevinde yardım ve boş zaman değerlendirmesinden ibarettir) özel okullar olarak organize edilmiştir (Formatio, Waldorfschule und International School Rheintal).</a:t>
            </a:r>
          </a:p>
        </p:txBody>
      </p:sp>
    </p:spTree>
    <p:extLst>
      <p:ext uri="{BB962C8B-B14F-4D97-AF65-F5344CB8AC3E}">
        <p14:creationId xmlns:p14="http://schemas.microsoft.com/office/powerpoint/2010/main" val="23285972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tr-TR" sz="4000" dirty="0"/>
              <a:t>LIECHTENSTEIN DEVLET KÜTÜPHANESİ,VADUZ</a:t>
            </a:r>
          </a:p>
        </p:txBody>
      </p:sp>
      <p:sp>
        <p:nvSpPr>
          <p:cNvPr id="3" name="Content Placeholder 2"/>
          <p:cNvSpPr>
            <a:spLocks noGrp="1"/>
          </p:cNvSpPr>
          <p:nvPr>
            <p:ph idx="1"/>
          </p:nvPr>
        </p:nvSpPr>
        <p:spPr/>
        <p:txBody>
          <a:bodyPr/>
          <a:lstStyle/>
          <a:p>
            <a:endParaRPr lang="tr-TR" dirty="0" smtClean="0"/>
          </a:p>
          <a:p>
            <a:endParaRPr lang="tr-TR" dirty="0"/>
          </a:p>
          <a:p>
            <a:endParaRPr lang="tr-TR" dirty="0" smtClean="0"/>
          </a:p>
          <a:p>
            <a:endParaRPr lang="tr-TR" dirty="0"/>
          </a:p>
          <a:p>
            <a:endParaRPr lang="tr-TR" sz="1800" dirty="0" smtClean="0"/>
          </a:p>
          <a:p>
            <a:endParaRPr lang="tr-TR" sz="1800" dirty="0"/>
          </a:p>
          <a:p>
            <a:endParaRPr lang="tr-TR" sz="1800" dirty="0" smtClean="0"/>
          </a:p>
          <a:p>
            <a:endParaRPr lang="tr-TR" sz="1800" dirty="0"/>
          </a:p>
          <a:p>
            <a:endParaRPr lang="tr-TR" sz="1800" dirty="0" smtClean="0"/>
          </a:p>
          <a:p>
            <a:endParaRPr lang="tr-TR" sz="1800" dirty="0"/>
          </a:p>
          <a:p>
            <a:endParaRPr lang="tr-TR" sz="1800" dirty="0" smtClean="0"/>
          </a:p>
          <a:p>
            <a:r>
              <a:rPr lang="tr-TR" sz="1800" dirty="0" smtClean="0"/>
              <a:t>NOT</a:t>
            </a:r>
            <a:r>
              <a:rPr lang="tr-TR" sz="1800" dirty="0"/>
              <a:t>: Milli Kütüphane aynı zamanda İngilizce, Fransızca, İtalyanca, İspanyolca ve Hollanda dilinde çocuk kitapları sunmaktadır.</a:t>
            </a:r>
          </a:p>
          <a:p>
            <a:endParaRPr lang="tr-TR" dirty="0"/>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70485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512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dirty="0" smtClean="0"/>
              <a:t>2013 OECD RAPORLARI </a:t>
            </a:r>
            <a:endParaRPr lang="tr-TR" dirty="0"/>
          </a:p>
        </p:txBody>
      </p:sp>
      <p:sp>
        <p:nvSpPr>
          <p:cNvPr id="3" name="Content Placeholder 2"/>
          <p:cNvSpPr>
            <a:spLocks noGrp="1"/>
          </p:cNvSpPr>
          <p:nvPr>
            <p:ph idx="1"/>
          </p:nvPr>
        </p:nvSpPr>
        <p:spPr/>
        <p:txBody>
          <a:bodyPr/>
          <a:lstStyle/>
          <a:p>
            <a:r>
              <a:rPr lang="tr-TR" dirty="0"/>
              <a:t>Liechtenstein’da küçük sınıflar kullanılır. Özel olarak hazırlanmış matematik programları uygulanır. Sınıflarda nadiren </a:t>
            </a:r>
            <a:r>
              <a:rPr lang="tr-TR" dirty="0">
                <a:solidFill>
                  <a:srgbClr val="FFFF00"/>
                </a:solidFill>
              </a:rPr>
              <a:t>15’in üzerinde öğrenci </a:t>
            </a:r>
            <a:r>
              <a:rPr lang="tr-TR" dirty="0"/>
              <a:t>bulunmaktadır.</a:t>
            </a:r>
          </a:p>
        </p:txBody>
      </p:sp>
    </p:spTree>
    <p:extLst>
      <p:ext uri="{BB962C8B-B14F-4D97-AF65-F5344CB8AC3E}">
        <p14:creationId xmlns:p14="http://schemas.microsoft.com/office/powerpoint/2010/main" val="28553442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2013 OECD RAPORLARI</a:t>
            </a:r>
            <a:endParaRPr lang="tr-TR" dirty="0"/>
          </a:p>
        </p:txBody>
      </p:sp>
      <p:sp>
        <p:nvSpPr>
          <p:cNvPr id="3" name="Content Placeholder 2"/>
          <p:cNvSpPr>
            <a:spLocks noGrp="1"/>
          </p:cNvSpPr>
          <p:nvPr>
            <p:ph idx="1"/>
          </p:nvPr>
        </p:nvSpPr>
        <p:spPr/>
        <p:txBody>
          <a:bodyPr>
            <a:normAutofit fontScale="92500" lnSpcReduction="10000"/>
          </a:bodyPr>
          <a:lstStyle/>
          <a:p>
            <a:pPr marL="0" indent="0">
              <a:buNone/>
            </a:pPr>
            <a:r>
              <a:rPr lang="tr-TR" dirty="0" smtClean="0"/>
              <a:t>Son PISA sonuçlarında başarının sırrı herkesin çalışıyor olmasıdır. Liechtenstein’da basit bir rakamla öğretmenliğe başlamak isteyebilirsiniz. Liechtenstein’ın kendi ortaokul öğretmenleri yıllık </a:t>
            </a:r>
            <a:r>
              <a:rPr lang="tr-TR" dirty="0" smtClean="0">
                <a:solidFill>
                  <a:srgbClr val="FFFF00"/>
                </a:solidFill>
              </a:rPr>
              <a:t>67,000 euro – 108,000 euro</a:t>
            </a:r>
            <a:r>
              <a:rPr lang="tr-TR" dirty="0" smtClean="0"/>
              <a:t> arasında ücret almaktadır.</a:t>
            </a:r>
          </a:p>
          <a:p>
            <a:pPr marL="0" indent="0">
              <a:buNone/>
            </a:pPr>
            <a:r>
              <a:rPr lang="tr-TR" dirty="0" smtClean="0"/>
              <a:t>Dünya’nın </a:t>
            </a:r>
            <a:r>
              <a:rPr lang="tr-TR" dirty="0"/>
              <a:t>en düşük dış borcuna </a:t>
            </a:r>
            <a:r>
              <a:rPr lang="tr-TR" dirty="0" smtClean="0"/>
              <a:t>sahip ülkesidir</a:t>
            </a:r>
            <a:r>
              <a:rPr lang="tr-TR" dirty="0"/>
              <a:t>. İşsizlik oranı </a:t>
            </a:r>
            <a:r>
              <a:rPr lang="tr-TR" dirty="0">
                <a:solidFill>
                  <a:srgbClr val="FFFF00"/>
                </a:solidFill>
              </a:rPr>
              <a:t>% 2.5 </a:t>
            </a:r>
            <a:r>
              <a:rPr lang="tr-TR" dirty="0"/>
              <a:t>‘</a:t>
            </a:r>
            <a:r>
              <a:rPr lang="tr-TR" dirty="0" smtClean="0"/>
              <a:t>tur.Liechtenstein </a:t>
            </a:r>
            <a:r>
              <a:rPr lang="tr-TR" dirty="0"/>
              <a:t>bu yüzden çok zengin verimli bir ülke olarak anılır.</a:t>
            </a:r>
          </a:p>
          <a:p>
            <a:endParaRPr lang="tr-TR" dirty="0"/>
          </a:p>
        </p:txBody>
      </p:sp>
    </p:spTree>
    <p:extLst>
      <p:ext uri="{BB962C8B-B14F-4D97-AF65-F5344CB8AC3E}">
        <p14:creationId xmlns:p14="http://schemas.microsoft.com/office/powerpoint/2010/main" val="53891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2013 OECD RAPORLARI </a:t>
            </a:r>
            <a:endParaRPr lang="tr-TR" dirty="0"/>
          </a:p>
        </p:txBody>
      </p:sp>
      <p:sp>
        <p:nvSpPr>
          <p:cNvPr id="3" name="Content Placeholder 2"/>
          <p:cNvSpPr>
            <a:spLocks noGrp="1"/>
          </p:cNvSpPr>
          <p:nvPr>
            <p:ph idx="1"/>
          </p:nvPr>
        </p:nvSpPr>
        <p:spPr/>
        <p:txBody>
          <a:bodyPr>
            <a:normAutofit fontScale="85000" lnSpcReduction="20000"/>
          </a:bodyPr>
          <a:lstStyle/>
          <a:p>
            <a:pPr marL="0" indent="0">
              <a:buNone/>
            </a:pPr>
            <a:r>
              <a:rPr lang="tr-TR" dirty="0">
                <a:solidFill>
                  <a:srgbClr val="FFFF00"/>
                </a:solidFill>
              </a:rPr>
              <a:t>Öğrenci sayıları </a:t>
            </a:r>
            <a:r>
              <a:rPr lang="tr-TR" dirty="0"/>
              <a:t>bakımından öğrenci sayısı 15 olmasının yanısıra </a:t>
            </a:r>
            <a:r>
              <a:rPr lang="tr-TR" dirty="0">
                <a:solidFill>
                  <a:srgbClr val="FFFF00"/>
                </a:solidFill>
              </a:rPr>
              <a:t>ilkokulda 12’yi geçmez</a:t>
            </a:r>
            <a:r>
              <a:rPr lang="tr-TR" dirty="0"/>
              <a:t>. Fakat </a:t>
            </a:r>
            <a:r>
              <a:rPr lang="tr-TR" dirty="0">
                <a:solidFill>
                  <a:srgbClr val="FFFF00"/>
                </a:solidFill>
              </a:rPr>
              <a:t>ortaöğretimde 24’e </a:t>
            </a:r>
            <a:r>
              <a:rPr lang="tr-TR" dirty="0" smtClean="0">
                <a:solidFill>
                  <a:srgbClr val="FFFF00"/>
                </a:solidFill>
              </a:rPr>
              <a:t>çıkabilir.</a:t>
            </a:r>
            <a:r>
              <a:rPr lang="tr-TR" dirty="0" smtClean="0"/>
              <a:t>Okul </a:t>
            </a:r>
            <a:r>
              <a:rPr lang="tr-TR" dirty="0"/>
              <a:t>hayatında </a:t>
            </a:r>
            <a:r>
              <a:rPr lang="tr-TR" dirty="0">
                <a:solidFill>
                  <a:srgbClr val="FFFF00"/>
                </a:solidFill>
              </a:rPr>
              <a:t>zayıf olan öğrenciler  için sürekli destek sistemi vardır. </a:t>
            </a:r>
            <a:r>
              <a:rPr lang="tr-TR" dirty="0"/>
              <a:t>Okul hiyerarşisinde aşağı doğru hareket edip çocuğun neden yapamadığına inilmiştir ve çocuğa düzenli testlerle, birleştirici  bir eğitim sistemi </a:t>
            </a:r>
            <a:r>
              <a:rPr lang="tr-TR" dirty="0" smtClean="0">
                <a:solidFill>
                  <a:srgbClr val="FFFF00"/>
                </a:solidFill>
              </a:rPr>
              <a:t>uygulanmıştır.Çocuklardan </a:t>
            </a:r>
            <a:r>
              <a:rPr lang="tr-TR" dirty="0">
                <a:solidFill>
                  <a:srgbClr val="FFFF00"/>
                </a:solidFill>
              </a:rPr>
              <a:t>sık sık alınan testler sonucunda çocuğun konuya ne kadar hakim olduğu belirlenir. Sorun konular fazla ilerlemeden temel sağlam olarak ilerler. </a:t>
            </a:r>
            <a:endParaRPr lang="tr-TR" dirty="0" smtClean="0">
              <a:solidFill>
                <a:srgbClr val="FFFF00"/>
              </a:solidFill>
            </a:endParaRPr>
          </a:p>
          <a:p>
            <a:pPr marL="0" indent="0">
              <a:buNone/>
            </a:pPr>
            <a:r>
              <a:rPr lang="tr-TR" dirty="0" smtClean="0"/>
              <a:t>(Kaynak:The Telegraph Gazetesi)</a:t>
            </a:r>
            <a:endParaRPr lang="tr-TR" dirty="0"/>
          </a:p>
          <a:p>
            <a:endParaRPr lang="tr-TR" dirty="0"/>
          </a:p>
        </p:txBody>
      </p:sp>
    </p:spTree>
    <p:extLst>
      <p:ext uri="{BB962C8B-B14F-4D97-AF65-F5344CB8AC3E}">
        <p14:creationId xmlns:p14="http://schemas.microsoft.com/office/powerpoint/2010/main" val="11444526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EĞİTİM SİSTEMLERİ</a:t>
            </a:r>
            <a:endParaRPr lang="tr-TR"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340768"/>
            <a:ext cx="7920880" cy="5328592"/>
          </a:xfrm>
          <a:prstGeom prst="rect">
            <a:avLst/>
          </a:prstGeom>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409833053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İLK EĞİTİM</a:t>
            </a:r>
            <a:endParaRPr lang="tr-TR" dirty="0"/>
          </a:p>
        </p:txBody>
      </p:sp>
      <p:sp>
        <p:nvSpPr>
          <p:cNvPr id="3" name="Content Placeholder 2"/>
          <p:cNvSpPr>
            <a:spLocks noGrp="1"/>
          </p:cNvSpPr>
          <p:nvPr>
            <p:ph idx="1"/>
          </p:nvPr>
        </p:nvSpPr>
        <p:spPr/>
        <p:txBody>
          <a:bodyPr/>
          <a:lstStyle/>
          <a:p>
            <a:r>
              <a:rPr lang="tr-TR" dirty="0"/>
              <a:t>İsviçrenin doğusunda </a:t>
            </a:r>
            <a:r>
              <a:rPr lang="tr-TR" dirty="0" smtClean="0"/>
              <a:t>Liechtenstein </a:t>
            </a:r>
            <a:r>
              <a:rPr lang="tr-TR" dirty="0"/>
              <a:t>yerleşim bölgesinde </a:t>
            </a:r>
            <a:r>
              <a:rPr lang="tr-TR" dirty="0" smtClean="0"/>
              <a:t>eğitim, </a:t>
            </a:r>
            <a:r>
              <a:rPr lang="tr-TR" dirty="0"/>
              <a:t>Katolik pedagojik ilkeleri üzerine bağlı bir geleneksel model takip ederler ve </a:t>
            </a:r>
            <a:r>
              <a:rPr lang="tr-TR" dirty="0">
                <a:solidFill>
                  <a:srgbClr val="FFFF00"/>
                </a:solidFill>
              </a:rPr>
              <a:t>6 yaşından 15 yaşına kadar mecburidir. </a:t>
            </a:r>
            <a:r>
              <a:rPr lang="tr-TR" dirty="0"/>
              <a:t>İsteğe bağlı anaokulunu takiben çocuklar ilkokula 6 yaşında girerler ve 5 yıl kalırlar. Orada akademik konularda temel zemini alırlar.</a:t>
            </a:r>
          </a:p>
          <a:p>
            <a:endParaRPr lang="tr-TR" dirty="0"/>
          </a:p>
        </p:txBody>
      </p:sp>
    </p:spTree>
    <p:extLst>
      <p:ext uri="{BB962C8B-B14F-4D97-AF65-F5344CB8AC3E}">
        <p14:creationId xmlns:p14="http://schemas.microsoft.com/office/powerpoint/2010/main" val="172408265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 EĞİTİM</a:t>
            </a:r>
            <a:endParaRPr lang="tr-TR" dirty="0"/>
          </a:p>
        </p:txBody>
      </p:sp>
      <p:sp>
        <p:nvSpPr>
          <p:cNvPr id="3" name="Content Placeholder 2"/>
          <p:cNvSpPr>
            <a:spLocks noGrp="1"/>
          </p:cNvSpPr>
          <p:nvPr>
            <p:ph idx="1"/>
          </p:nvPr>
        </p:nvSpPr>
        <p:spPr/>
        <p:txBody>
          <a:bodyPr>
            <a:normAutofit/>
          </a:bodyPr>
          <a:lstStyle/>
          <a:p>
            <a:r>
              <a:rPr lang="tr-TR" sz="3600" dirty="0"/>
              <a:t>Bireylerin isteklerini karşılayacak </a:t>
            </a:r>
            <a:r>
              <a:rPr lang="tr-TR" sz="3600" dirty="0">
                <a:solidFill>
                  <a:srgbClr val="FFFF00"/>
                </a:solidFill>
              </a:rPr>
              <a:t>3 tür ortaokul vardır</a:t>
            </a:r>
            <a:r>
              <a:rPr lang="tr-TR" sz="3600" dirty="0"/>
              <a:t>. Bunlar </a:t>
            </a:r>
            <a:r>
              <a:rPr lang="tr-TR" sz="3600" dirty="0" smtClean="0">
                <a:solidFill>
                  <a:srgbClr val="FFFF00"/>
                </a:solidFill>
              </a:rPr>
              <a:t>Realschule</a:t>
            </a:r>
            <a:r>
              <a:rPr lang="tr-TR" sz="3600" dirty="0" smtClean="0"/>
              <a:t> </a:t>
            </a:r>
            <a:r>
              <a:rPr lang="tr-TR" sz="3600" dirty="0"/>
              <a:t>(pratik uygulamaları olan 4 yıllık program), </a:t>
            </a:r>
            <a:r>
              <a:rPr lang="tr-TR" sz="3600" i="1" dirty="0">
                <a:solidFill>
                  <a:srgbClr val="FFFF00"/>
                </a:solidFill>
              </a:rPr>
              <a:t>O</a:t>
            </a:r>
            <a:r>
              <a:rPr lang="tr-TR" sz="3600" i="1" dirty="0" smtClean="0">
                <a:solidFill>
                  <a:srgbClr val="FFFF00"/>
                </a:solidFill>
              </a:rPr>
              <a:t>berschule</a:t>
            </a:r>
            <a:r>
              <a:rPr lang="tr-TR" sz="3600" dirty="0"/>
              <a:t> (4 yıl ve gramer okuluna eşdeğer) ve 3 yıllık akademik müfredatı takip eden </a:t>
            </a:r>
            <a:r>
              <a:rPr lang="tr-TR" sz="3600" i="1" dirty="0">
                <a:solidFill>
                  <a:srgbClr val="FFFF00"/>
                </a:solidFill>
              </a:rPr>
              <a:t>G</a:t>
            </a:r>
            <a:r>
              <a:rPr lang="tr-TR" sz="3600" i="1" dirty="0" smtClean="0">
                <a:solidFill>
                  <a:srgbClr val="FFFF00"/>
                </a:solidFill>
              </a:rPr>
              <a:t>ymnasiums</a:t>
            </a:r>
            <a:r>
              <a:rPr lang="tr-TR" sz="3600" dirty="0"/>
              <a:t>.</a:t>
            </a:r>
          </a:p>
          <a:p>
            <a:endParaRPr lang="tr-TR" sz="3600" dirty="0"/>
          </a:p>
        </p:txBody>
      </p:sp>
    </p:spTree>
    <p:extLst>
      <p:ext uri="{BB962C8B-B14F-4D97-AF65-F5344CB8AC3E}">
        <p14:creationId xmlns:p14="http://schemas.microsoft.com/office/powerpoint/2010/main" val="2982546496"/>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dirty="0" smtClean="0"/>
              <a:t>Liechtenstein’da ortaokul kısmı </a:t>
            </a:r>
            <a:r>
              <a:rPr lang="tr-TR" dirty="0" smtClean="0">
                <a:solidFill>
                  <a:srgbClr val="FFFF00"/>
                </a:solidFill>
              </a:rPr>
              <a:t>alt ve üst sınıflar</a:t>
            </a:r>
            <a:r>
              <a:rPr lang="tr-TR" dirty="0" smtClean="0"/>
              <a:t> olmak üzere ikiye ayrılır.</a:t>
            </a:r>
          </a:p>
          <a:p>
            <a:r>
              <a:rPr lang="tr-TR" dirty="0" smtClean="0">
                <a:solidFill>
                  <a:srgbClr val="FFFF00"/>
                </a:solidFill>
              </a:rPr>
              <a:t>Liechtenstein </a:t>
            </a:r>
            <a:r>
              <a:rPr lang="tr-TR" dirty="0">
                <a:solidFill>
                  <a:srgbClr val="FFFF00"/>
                </a:solidFill>
              </a:rPr>
              <a:t>ortaokulunun alt sınıfları US1</a:t>
            </a:r>
            <a:r>
              <a:rPr lang="tr-TR" dirty="0"/>
              <a:t>, </a:t>
            </a:r>
            <a:r>
              <a:rPr lang="tr-TR" dirty="0">
                <a:solidFill>
                  <a:srgbClr val="FFFF00"/>
                </a:solidFill>
              </a:rPr>
              <a:t>US2</a:t>
            </a:r>
            <a:r>
              <a:rPr lang="tr-TR" dirty="0"/>
              <a:t>, ve </a:t>
            </a:r>
            <a:r>
              <a:rPr lang="tr-TR" dirty="0">
                <a:solidFill>
                  <a:srgbClr val="FFFF00"/>
                </a:solidFill>
              </a:rPr>
              <a:t>US3 </a:t>
            </a:r>
            <a:r>
              <a:rPr lang="tr-TR" dirty="0"/>
              <a:t>adında </a:t>
            </a:r>
            <a:r>
              <a:rPr lang="tr-TR" dirty="0">
                <a:solidFill>
                  <a:srgbClr val="FFFF00"/>
                </a:solidFill>
              </a:rPr>
              <a:t>3 sınıfta </a:t>
            </a:r>
            <a:r>
              <a:rPr lang="tr-TR" dirty="0"/>
              <a:t>oluşur. </a:t>
            </a:r>
            <a:endParaRPr lang="tr-TR" dirty="0" smtClean="0"/>
          </a:p>
          <a:p>
            <a:r>
              <a:rPr lang="tr-TR" dirty="0" smtClean="0">
                <a:solidFill>
                  <a:srgbClr val="FFFF00"/>
                </a:solidFill>
              </a:rPr>
              <a:t>Daha </a:t>
            </a:r>
            <a:r>
              <a:rPr lang="tr-TR" dirty="0">
                <a:solidFill>
                  <a:srgbClr val="FFFF00"/>
                </a:solidFill>
              </a:rPr>
              <a:t>az teorik eğitim sunan </a:t>
            </a:r>
            <a:r>
              <a:rPr lang="tr-TR" dirty="0"/>
              <a:t>bir ortaokul olan “</a:t>
            </a:r>
            <a:r>
              <a:rPr lang="tr-TR" dirty="0">
                <a:solidFill>
                  <a:srgbClr val="FFFF00"/>
                </a:solidFill>
              </a:rPr>
              <a:t>Realschule</a:t>
            </a:r>
            <a:r>
              <a:rPr lang="tr-TR" dirty="0"/>
              <a:t>” den </a:t>
            </a:r>
            <a:r>
              <a:rPr lang="tr-TR" dirty="0" smtClean="0">
                <a:solidFill>
                  <a:srgbClr val="FFFF00"/>
                </a:solidFill>
              </a:rPr>
              <a:t>Liechtenstein </a:t>
            </a:r>
            <a:r>
              <a:rPr lang="tr-TR" dirty="0">
                <a:solidFill>
                  <a:srgbClr val="FFFF00"/>
                </a:solidFill>
              </a:rPr>
              <a:t>ortaokuluna girmenin 3 yolu </a:t>
            </a:r>
            <a:r>
              <a:rPr lang="tr-TR" dirty="0"/>
              <a:t>vardır. </a:t>
            </a:r>
          </a:p>
        </p:txBody>
      </p:sp>
    </p:spTree>
    <p:extLst>
      <p:ext uri="{BB962C8B-B14F-4D97-AF65-F5344CB8AC3E}">
        <p14:creationId xmlns:p14="http://schemas.microsoft.com/office/powerpoint/2010/main" val="1892712630"/>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dirty="0"/>
              <a:t>Ya “</a:t>
            </a:r>
            <a:r>
              <a:rPr lang="tr-TR" dirty="0">
                <a:solidFill>
                  <a:srgbClr val="FFFF00"/>
                </a:solidFill>
              </a:rPr>
              <a:t>Realschule</a:t>
            </a:r>
            <a:r>
              <a:rPr lang="tr-TR" dirty="0"/>
              <a:t>” okulunun </a:t>
            </a:r>
            <a:r>
              <a:rPr lang="tr-TR" dirty="0">
                <a:solidFill>
                  <a:srgbClr val="FFFF00"/>
                </a:solidFill>
              </a:rPr>
              <a:t>birinci sınıfından sonra </a:t>
            </a:r>
            <a:r>
              <a:rPr lang="tr-TR" dirty="0" smtClean="0"/>
              <a:t>Liechtenstein </a:t>
            </a:r>
            <a:r>
              <a:rPr lang="tr-TR" dirty="0"/>
              <a:t>ortaokulunun </a:t>
            </a:r>
            <a:r>
              <a:rPr lang="tr-TR" dirty="0">
                <a:solidFill>
                  <a:srgbClr val="FFFF00"/>
                </a:solidFill>
              </a:rPr>
              <a:t>ikinci sınıfına </a:t>
            </a:r>
            <a:r>
              <a:rPr lang="tr-TR" dirty="0"/>
              <a:t>(US2), </a:t>
            </a:r>
            <a:endParaRPr lang="tr-TR" dirty="0" smtClean="0"/>
          </a:p>
          <a:p>
            <a:r>
              <a:rPr lang="tr-TR" dirty="0"/>
              <a:t>“</a:t>
            </a:r>
            <a:r>
              <a:rPr lang="tr-TR" dirty="0">
                <a:solidFill>
                  <a:srgbClr val="FFFF00"/>
                </a:solidFill>
              </a:rPr>
              <a:t>Realschule</a:t>
            </a:r>
            <a:r>
              <a:rPr lang="tr-TR" dirty="0"/>
              <a:t>” </a:t>
            </a:r>
            <a:r>
              <a:rPr lang="tr-TR" dirty="0">
                <a:solidFill>
                  <a:srgbClr val="FFFF00"/>
                </a:solidFill>
              </a:rPr>
              <a:t>üçüncü sınıfından </a:t>
            </a:r>
            <a:r>
              <a:rPr lang="tr-TR" dirty="0" smtClean="0"/>
              <a:t>Liechtenstein </a:t>
            </a:r>
            <a:r>
              <a:rPr lang="tr-TR" dirty="0"/>
              <a:t>ortaokulunun </a:t>
            </a:r>
            <a:r>
              <a:rPr lang="tr-TR" dirty="0">
                <a:solidFill>
                  <a:srgbClr val="FFFF00"/>
                </a:solidFill>
              </a:rPr>
              <a:t>üst sınıf 4.sınıfına (OS1) </a:t>
            </a:r>
          </a:p>
          <a:p>
            <a:r>
              <a:rPr lang="tr-TR" dirty="0"/>
              <a:t>Y</a:t>
            </a:r>
            <a:r>
              <a:rPr lang="tr-TR" dirty="0" smtClean="0"/>
              <a:t>a </a:t>
            </a:r>
            <a:r>
              <a:rPr lang="tr-TR" dirty="0"/>
              <a:t>da “</a:t>
            </a:r>
            <a:r>
              <a:rPr lang="tr-TR" dirty="0">
                <a:solidFill>
                  <a:srgbClr val="FFFF00"/>
                </a:solidFill>
              </a:rPr>
              <a:t>Realschule</a:t>
            </a:r>
            <a:r>
              <a:rPr lang="tr-TR" dirty="0"/>
              <a:t>” </a:t>
            </a:r>
            <a:r>
              <a:rPr lang="tr-TR" dirty="0">
                <a:solidFill>
                  <a:srgbClr val="FFFF00"/>
                </a:solidFill>
              </a:rPr>
              <a:t>dördüncü sınıfından </a:t>
            </a:r>
            <a:r>
              <a:rPr lang="tr-TR" dirty="0" smtClean="0"/>
              <a:t>Liechtenstein </a:t>
            </a:r>
            <a:r>
              <a:rPr lang="tr-TR" dirty="0"/>
              <a:t>ortaokulunun </a:t>
            </a:r>
            <a:r>
              <a:rPr lang="tr-TR" dirty="0">
                <a:solidFill>
                  <a:srgbClr val="FFFF00"/>
                </a:solidFill>
              </a:rPr>
              <a:t>üst sınıf 4.sınıfına(OS1) </a:t>
            </a:r>
            <a:r>
              <a:rPr lang="tr-TR" dirty="0"/>
              <a:t>girebilir.</a:t>
            </a:r>
          </a:p>
          <a:p>
            <a:endParaRPr lang="tr-TR" dirty="0"/>
          </a:p>
          <a:p>
            <a:endParaRPr lang="tr-TR" dirty="0"/>
          </a:p>
        </p:txBody>
      </p:sp>
    </p:spTree>
    <p:extLst>
      <p:ext uri="{BB962C8B-B14F-4D97-AF65-F5344CB8AC3E}">
        <p14:creationId xmlns:p14="http://schemas.microsoft.com/office/powerpoint/2010/main" val="39223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LİECHTENSTEİN BAYRAĞI</a:t>
            </a:r>
            <a:endParaRPr lang="tr-T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55576" y="1700808"/>
            <a:ext cx="7488832" cy="4536504"/>
          </a:xfrm>
          <a:prstGeom prst="rect">
            <a:avLst/>
          </a:prstGeom>
        </p:spPr>
      </p:pic>
    </p:spTree>
    <p:extLst>
      <p:ext uri="{BB962C8B-B14F-4D97-AF65-F5344CB8AC3E}">
        <p14:creationId xmlns:p14="http://schemas.microsoft.com/office/powerpoint/2010/main" val="96061078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normAutofit lnSpcReduction="10000"/>
          </a:bodyPr>
          <a:lstStyle/>
          <a:p>
            <a:r>
              <a:rPr lang="tr-TR" dirty="0"/>
              <a:t>Tüm öğrenciler her bir sınıfta aynı konuları işler. </a:t>
            </a:r>
            <a:r>
              <a:rPr lang="tr-TR" dirty="0">
                <a:solidFill>
                  <a:srgbClr val="FFFF00"/>
                </a:solidFill>
              </a:rPr>
              <a:t>US1 (birinci) sınıfında öğrenciler</a:t>
            </a:r>
            <a:r>
              <a:rPr lang="tr-TR" dirty="0"/>
              <a:t> </a:t>
            </a:r>
            <a:r>
              <a:rPr lang="tr-TR" dirty="0">
                <a:solidFill>
                  <a:srgbClr val="FFFF00"/>
                </a:solidFill>
              </a:rPr>
              <a:t>Dini Eğitim, Coğrafya ve Tarih, Almanca, Fen, Bilişim, Teknik ve İğne işi, Sanat, Müzik, Beden Eğitimi, ve Matematik </a:t>
            </a:r>
            <a:r>
              <a:rPr lang="tr-TR" dirty="0"/>
              <a:t>görürler. </a:t>
            </a:r>
            <a:r>
              <a:rPr lang="tr-TR" dirty="0">
                <a:solidFill>
                  <a:srgbClr val="FFFF00"/>
                </a:solidFill>
              </a:rPr>
              <a:t>US2 (ikinci) sınıfta öğrenciler İngilizce ve Fransızca </a:t>
            </a:r>
            <a:r>
              <a:rPr lang="tr-TR" dirty="0"/>
              <a:t>öğrenmeye başlarlar. </a:t>
            </a:r>
            <a:r>
              <a:rPr lang="tr-TR" dirty="0">
                <a:solidFill>
                  <a:srgbClr val="FFFF00"/>
                </a:solidFill>
              </a:rPr>
              <a:t>US3 (üçüncü) sınıfta</a:t>
            </a:r>
            <a:r>
              <a:rPr lang="tr-TR" dirty="0"/>
              <a:t>, müfredata </a:t>
            </a:r>
            <a:r>
              <a:rPr lang="tr-TR" dirty="0">
                <a:solidFill>
                  <a:srgbClr val="FFFF00"/>
                </a:solidFill>
              </a:rPr>
              <a:t>Latince</a:t>
            </a:r>
            <a:r>
              <a:rPr lang="tr-TR" dirty="0"/>
              <a:t> eklenir. </a:t>
            </a:r>
            <a:r>
              <a:rPr lang="tr-TR" dirty="0">
                <a:solidFill>
                  <a:srgbClr val="FFFF00"/>
                </a:solidFill>
              </a:rPr>
              <a:t>Ayrıca</a:t>
            </a:r>
            <a:r>
              <a:rPr lang="tr-TR" dirty="0"/>
              <a:t>, </a:t>
            </a:r>
            <a:r>
              <a:rPr lang="tr-TR" dirty="0">
                <a:solidFill>
                  <a:srgbClr val="FFFF00"/>
                </a:solidFill>
              </a:rPr>
              <a:t>haftada</a:t>
            </a:r>
            <a:r>
              <a:rPr lang="tr-TR" dirty="0"/>
              <a:t> </a:t>
            </a:r>
            <a:r>
              <a:rPr lang="tr-TR" dirty="0">
                <a:solidFill>
                  <a:srgbClr val="FFFF00"/>
                </a:solidFill>
              </a:rPr>
              <a:t>bir kere “sınıf dersi”(rehberlik) </a:t>
            </a:r>
            <a:r>
              <a:rPr lang="tr-TR" dirty="0"/>
              <a:t>vardır.</a:t>
            </a:r>
          </a:p>
          <a:p>
            <a:endParaRPr lang="tr-TR" dirty="0">
              <a:solidFill>
                <a:srgbClr val="FFFF00"/>
              </a:solidFill>
            </a:endParaRPr>
          </a:p>
        </p:txBody>
      </p:sp>
    </p:spTree>
    <p:extLst>
      <p:ext uri="{BB962C8B-B14F-4D97-AF65-F5344CB8AC3E}">
        <p14:creationId xmlns:p14="http://schemas.microsoft.com/office/powerpoint/2010/main" val="1371158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normAutofit/>
          </a:bodyPr>
          <a:lstStyle/>
          <a:p>
            <a:r>
              <a:rPr lang="tr-TR" sz="4000" dirty="0"/>
              <a:t>B</a:t>
            </a:r>
            <a:r>
              <a:rPr lang="tr-TR" sz="4000" dirty="0" smtClean="0"/>
              <a:t>ahsedilen </a:t>
            </a:r>
            <a:r>
              <a:rPr lang="tr-TR" sz="4000" dirty="0">
                <a:solidFill>
                  <a:srgbClr val="FFFF00"/>
                </a:solidFill>
              </a:rPr>
              <a:t>derslerden</a:t>
            </a:r>
            <a:r>
              <a:rPr lang="tr-TR" sz="4000" dirty="0"/>
              <a:t> öğrencilerin belli sınıflardan </a:t>
            </a:r>
            <a:r>
              <a:rPr lang="tr-TR" sz="4000" dirty="0">
                <a:solidFill>
                  <a:srgbClr val="FFFF00"/>
                </a:solidFill>
              </a:rPr>
              <a:t>muhafiyeti</a:t>
            </a:r>
            <a:r>
              <a:rPr lang="tr-TR" sz="4000" dirty="0"/>
              <a:t> yoktur. Ancak </a:t>
            </a:r>
            <a:r>
              <a:rPr lang="tr-TR" sz="4000" dirty="0">
                <a:solidFill>
                  <a:srgbClr val="FFFF00"/>
                </a:solidFill>
              </a:rPr>
              <a:t>öğrenciler istekleri </a:t>
            </a:r>
            <a:r>
              <a:rPr lang="tr-TR" sz="4000" dirty="0"/>
              <a:t>doğrultusunda öğrenmek için </a:t>
            </a:r>
            <a:r>
              <a:rPr lang="tr-TR" sz="4000" dirty="0">
                <a:solidFill>
                  <a:srgbClr val="FFFF00"/>
                </a:solidFill>
              </a:rPr>
              <a:t>ilave dersler </a:t>
            </a:r>
            <a:r>
              <a:rPr lang="tr-TR" sz="4000" dirty="0"/>
              <a:t>seçebilirler.</a:t>
            </a:r>
          </a:p>
          <a:p>
            <a:endParaRPr lang="tr-TR" sz="4000" dirty="0"/>
          </a:p>
        </p:txBody>
      </p:sp>
    </p:spTree>
    <p:extLst>
      <p:ext uri="{BB962C8B-B14F-4D97-AF65-F5344CB8AC3E}">
        <p14:creationId xmlns:p14="http://schemas.microsoft.com/office/powerpoint/2010/main" val="2992709379"/>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sz="4000" dirty="0"/>
              <a:t>Lihtenştayn  </a:t>
            </a:r>
            <a:r>
              <a:rPr lang="tr-TR" sz="4000" dirty="0">
                <a:solidFill>
                  <a:srgbClr val="FFFF00"/>
                </a:solidFill>
              </a:rPr>
              <a:t>ortaokulunun üst </a:t>
            </a:r>
            <a:r>
              <a:rPr lang="tr-TR" sz="4000" dirty="0" smtClean="0">
                <a:solidFill>
                  <a:srgbClr val="FFFF00"/>
                </a:solidFill>
              </a:rPr>
              <a:t>sınıfları </a:t>
            </a:r>
            <a:r>
              <a:rPr lang="tr-TR" sz="4000" dirty="0" smtClean="0"/>
              <a:t>OS1</a:t>
            </a:r>
            <a:r>
              <a:rPr lang="tr-TR" sz="4000" dirty="0"/>
              <a:t>, OS2, OS3 </a:t>
            </a:r>
            <a:r>
              <a:rPr lang="tr-TR" sz="4000" dirty="0" smtClean="0"/>
              <a:t>ve </a:t>
            </a:r>
            <a:r>
              <a:rPr lang="tr-TR" sz="4000" dirty="0"/>
              <a:t>OS4 olmak üzere </a:t>
            </a:r>
            <a:r>
              <a:rPr lang="tr-TR" sz="4000" dirty="0">
                <a:solidFill>
                  <a:srgbClr val="FFFF00"/>
                </a:solidFill>
              </a:rPr>
              <a:t>4 sınıftan </a:t>
            </a:r>
            <a:r>
              <a:rPr lang="tr-TR" sz="4000" dirty="0"/>
              <a:t>oluşur. </a:t>
            </a:r>
            <a:endParaRPr lang="tr-TR" sz="4000" dirty="0" smtClean="0"/>
          </a:p>
          <a:p>
            <a:r>
              <a:rPr lang="tr-TR" sz="4000" dirty="0"/>
              <a:t>Üst sınıflarda öğrenciler </a:t>
            </a:r>
            <a:r>
              <a:rPr lang="tr-TR" sz="4000" dirty="0">
                <a:solidFill>
                  <a:srgbClr val="FFFF00"/>
                </a:solidFill>
              </a:rPr>
              <a:t>5 eğitim yolundan</a:t>
            </a:r>
            <a:r>
              <a:rPr lang="tr-TR" sz="4000" dirty="0"/>
              <a:t> birisini seçmelidirler:</a:t>
            </a:r>
          </a:p>
          <a:p>
            <a:endParaRPr lang="tr-TR" dirty="0"/>
          </a:p>
        </p:txBody>
      </p:sp>
    </p:spTree>
    <p:extLst>
      <p:ext uri="{BB962C8B-B14F-4D97-AF65-F5344CB8AC3E}">
        <p14:creationId xmlns:p14="http://schemas.microsoft.com/office/powerpoint/2010/main" val="37015031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sz="4000" dirty="0" smtClean="0">
                <a:solidFill>
                  <a:srgbClr val="FFFF00"/>
                </a:solidFill>
              </a:rPr>
              <a:t>Dil</a:t>
            </a:r>
          </a:p>
          <a:p>
            <a:r>
              <a:rPr lang="tr-TR" sz="4000" dirty="0" smtClean="0">
                <a:solidFill>
                  <a:srgbClr val="FFFF00"/>
                </a:solidFill>
              </a:rPr>
              <a:t>Çağdaş </a:t>
            </a:r>
            <a:r>
              <a:rPr lang="tr-TR" sz="4000" dirty="0">
                <a:solidFill>
                  <a:srgbClr val="FFFF00"/>
                </a:solidFill>
              </a:rPr>
              <a:t>diller</a:t>
            </a:r>
          </a:p>
          <a:p>
            <a:r>
              <a:rPr lang="tr-TR" sz="4000" dirty="0">
                <a:solidFill>
                  <a:srgbClr val="FFFF00"/>
                </a:solidFill>
              </a:rPr>
              <a:t>Sanat, Müzik ve Pedagoji</a:t>
            </a:r>
          </a:p>
          <a:p>
            <a:r>
              <a:rPr lang="tr-TR" sz="4000" dirty="0" smtClean="0">
                <a:solidFill>
                  <a:srgbClr val="FFFF00"/>
                </a:solidFill>
              </a:rPr>
              <a:t>Ekonomi </a:t>
            </a:r>
            <a:r>
              <a:rPr lang="tr-TR" sz="4000" dirty="0">
                <a:solidFill>
                  <a:srgbClr val="FFFF00"/>
                </a:solidFill>
              </a:rPr>
              <a:t>ve Hukuk</a:t>
            </a:r>
          </a:p>
          <a:p>
            <a:r>
              <a:rPr lang="tr-TR" sz="4000" dirty="0" smtClean="0">
                <a:solidFill>
                  <a:srgbClr val="FFFF00"/>
                </a:solidFill>
              </a:rPr>
              <a:t>Matematik </a:t>
            </a:r>
            <a:r>
              <a:rPr lang="tr-TR" sz="4000" dirty="0">
                <a:solidFill>
                  <a:srgbClr val="FFFF00"/>
                </a:solidFill>
              </a:rPr>
              <a:t>ve Fen</a:t>
            </a:r>
          </a:p>
          <a:p>
            <a:endParaRPr lang="tr-TR" dirty="0"/>
          </a:p>
        </p:txBody>
      </p:sp>
    </p:spTree>
    <p:extLst>
      <p:ext uri="{BB962C8B-B14F-4D97-AF65-F5344CB8AC3E}">
        <p14:creationId xmlns:p14="http://schemas.microsoft.com/office/powerpoint/2010/main" val="205400891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dirty="0"/>
              <a:t>Bir okul günü boyunca, öğrenciler seçtikleri eğitim yolundan gelen birçok derse ek olarak bir miktar temel dersler görürler. </a:t>
            </a:r>
            <a:r>
              <a:rPr lang="tr-TR" dirty="0">
                <a:solidFill>
                  <a:srgbClr val="FFFF00"/>
                </a:solidFill>
              </a:rPr>
              <a:t>Temel dersler İngilizce</a:t>
            </a:r>
            <a:r>
              <a:rPr lang="tr-TR" dirty="0"/>
              <a:t>, </a:t>
            </a:r>
            <a:r>
              <a:rPr lang="tr-TR" dirty="0">
                <a:solidFill>
                  <a:srgbClr val="FFFF00"/>
                </a:solidFill>
              </a:rPr>
              <a:t>Almanca, Fransızca, matematik, fizik ve beden eğitimi</a:t>
            </a:r>
            <a:r>
              <a:rPr lang="tr-TR" dirty="0"/>
              <a:t> derslerini kapsar. </a:t>
            </a:r>
            <a:r>
              <a:rPr lang="tr-TR" dirty="0">
                <a:solidFill>
                  <a:srgbClr val="FFFF00"/>
                </a:solidFill>
              </a:rPr>
              <a:t>OS3 </a:t>
            </a:r>
            <a:r>
              <a:rPr lang="tr-TR" dirty="0"/>
              <a:t>ve </a:t>
            </a:r>
            <a:r>
              <a:rPr lang="tr-TR" dirty="0">
                <a:solidFill>
                  <a:srgbClr val="FFFF00"/>
                </a:solidFill>
              </a:rPr>
              <a:t>OS4</a:t>
            </a:r>
            <a:r>
              <a:rPr lang="tr-TR" dirty="0"/>
              <a:t> sınıflarda öğrenciler </a:t>
            </a:r>
            <a:r>
              <a:rPr lang="tr-TR" dirty="0">
                <a:solidFill>
                  <a:srgbClr val="FFFF00"/>
                </a:solidFill>
              </a:rPr>
              <a:t>ek olarak uzmanlık alanlarını arttırıcı </a:t>
            </a:r>
            <a:r>
              <a:rPr lang="tr-TR" dirty="0"/>
              <a:t>seçmeli dersler seçerler.</a:t>
            </a:r>
          </a:p>
          <a:p>
            <a:endParaRPr lang="tr-TR" dirty="0"/>
          </a:p>
        </p:txBody>
      </p:sp>
    </p:spTree>
    <p:extLst>
      <p:ext uri="{BB962C8B-B14F-4D97-AF65-F5344CB8AC3E}">
        <p14:creationId xmlns:p14="http://schemas.microsoft.com/office/powerpoint/2010/main" val="12869362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ORTAÖĞRETİM</a:t>
            </a:r>
            <a:endParaRPr lang="tr-TR" dirty="0"/>
          </a:p>
        </p:txBody>
      </p:sp>
      <p:sp>
        <p:nvSpPr>
          <p:cNvPr id="3" name="Content Placeholder 2"/>
          <p:cNvSpPr>
            <a:spLocks noGrp="1"/>
          </p:cNvSpPr>
          <p:nvPr>
            <p:ph idx="1"/>
          </p:nvPr>
        </p:nvSpPr>
        <p:spPr/>
        <p:txBody>
          <a:bodyPr/>
          <a:lstStyle/>
          <a:p>
            <a:r>
              <a:rPr lang="tr-TR" sz="2800" dirty="0"/>
              <a:t>Birçok dersteki kurslar sadece bazı sınıflarda öğretilir:</a:t>
            </a:r>
          </a:p>
          <a:p>
            <a:r>
              <a:rPr lang="tr-TR" sz="2800" dirty="0"/>
              <a:t> </a:t>
            </a:r>
            <a:r>
              <a:rPr lang="tr-TR" sz="2800" dirty="0">
                <a:solidFill>
                  <a:srgbClr val="FFFF00"/>
                </a:solidFill>
              </a:rPr>
              <a:t>OS1</a:t>
            </a:r>
            <a:r>
              <a:rPr lang="tr-TR" sz="2800" dirty="0"/>
              <a:t>: Biyoloji, Ekonomi ve </a:t>
            </a:r>
            <a:r>
              <a:rPr lang="tr-TR" sz="2800" dirty="0" smtClean="0"/>
              <a:t>Hukuk</a:t>
            </a:r>
            <a:r>
              <a:rPr lang="tr-TR" sz="2800" dirty="0"/>
              <a:t>, </a:t>
            </a:r>
            <a:r>
              <a:rPr lang="tr-TR" sz="2800" dirty="0" smtClean="0"/>
              <a:t>Tarih</a:t>
            </a:r>
            <a:r>
              <a:rPr lang="tr-TR" sz="2800" dirty="0"/>
              <a:t>, </a:t>
            </a:r>
            <a:r>
              <a:rPr lang="tr-TR" sz="2800" dirty="0" smtClean="0"/>
              <a:t>Sanat</a:t>
            </a:r>
            <a:r>
              <a:rPr lang="tr-TR" sz="2800" dirty="0"/>
              <a:t>, </a:t>
            </a:r>
            <a:r>
              <a:rPr lang="tr-TR" sz="2800" dirty="0" smtClean="0"/>
              <a:t>Müzik</a:t>
            </a:r>
            <a:r>
              <a:rPr lang="tr-TR" sz="2800" dirty="0"/>
              <a:t>, D</a:t>
            </a:r>
            <a:r>
              <a:rPr lang="tr-TR" sz="2800" dirty="0" smtClean="0"/>
              <a:t>in Eğitimi </a:t>
            </a:r>
            <a:r>
              <a:rPr lang="tr-TR" sz="2800" dirty="0"/>
              <a:t>ve </a:t>
            </a:r>
            <a:r>
              <a:rPr lang="tr-TR" sz="2800" dirty="0" smtClean="0"/>
              <a:t>Ahlak</a:t>
            </a:r>
            <a:endParaRPr lang="tr-TR" sz="2800" dirty="0"/>
          </a:p>
          <a:p>
            <a:r>
              <a:rPr lang="tr-TR" sz="2800" dirty="0">
                <a:solidFill>
                  <a:srgbClr val="FFFF00"/>
                </a:solidFill>
              </a:rPr>
              <a:t>OS2</a:t>
            </a:r>
            <a:r>
              <a:rPr lang="tr-TR" sz="2800" dirty="0"/>
              <a:t>: Biyoloji, </a:t>
            </a:r>
            <a:r>
              <a:rPr lang="tr-TR" sz="2800" dirty="0" smtClean="0"/>
              <a:t>Kimya</a:t>
            </a:r>
            <a:r>
              <a:rPr lang="tr-TR" sz="2800" dirty="0"/>
              <a:t>, </a:t>
            </a:r>
            <a:r>
              <a:rPr lang="tr-TR" sz="2800" dirty="0" smtClean="0"/>
              <a:t>Coğrafya</a:t>
            </a:r>
            <a:r>
              <a:rPr lang="tr-TR" sz="2800" dirty="0"/>
              <a:t>, </a:t>
            </a:r>
            <a:r>
              <a:rPr lang="tr-TR" sz="2800" dirty="0" smtClean="0"/>
              <a:t>Tarih</a:t>
            </a:r>
            <a:r>
              <a:rPr lang="tr-TR" sz="2800" dirty="0"/>
              <a:t>, </a:t>
            </a:r>
            <a:r>
              <a:rPr lang="tr-TR" sz="2800" dirty="0" smtClean="0"/>
              <a:t>Resim </a:t>
            </a:r>
            <a:r>
              <a:rPr lang="tr-TR" sz="2800" dirty="0"/>
              <a:t>veya </a:t>
            </a:r>
            <a:r>
              <a:rPr lang="tr-TR" sz="2800" dirty="0" smtClean="0"/>
              <a:t>Müzik</a:t>
            </a:r>
            <a:r>
              <a:rPr lang="tr-TR" sz="2800" dirty="0"/>
              <a:t>, D</a:t>
            </a:r>
            <a:r>
              <a:rPr lang="tr-TR" sz="2800" dirty="0" smtClean="0"/>
              <a:t>in Eğitimi </a:t>
            </a:r>
            <a:r>
              <a:rPr lang="tr-TR" sz="2800" dirty="0"/>
              <a:t>ve </a:t>
            </a:r>
            <a:r>
              <a:rPr lang="tr-TR" sz="2800" dirty="0" smtClean="0"/>
              <a:t>Ahlak</a:t>
            </a:r>
          </a:p>
          <a:p>
            <a:r>
              <a:rPr lang="tr-TR" sz="2800" dirty="0">
                <a:solidFill>
                  <a:srgbClr val="FFFF00"/>
                </a:solidFill>
              </a:rPr>
              <a:t>OS3</a:t>
            </a:r>
            <a:r>
              <a:rPr lang="tr-TR" sz="2800" dirty="0"/>
              <a:t>: Biyoloji, </a:t>
            </a:r>
            <a:r>
              <a:rPr lang="tr-TR" sz="2800" dirty="0" smtClean="0"/>
              <a:t>Kimya</a:t>
            </a:r>
            <a:r>
              <a:rPr lang="tr-TR" sz="2800" dirty="0"/>
              <a:t>, </a:t>
            </a:r>
            <a:r>
              <a:rPr lang="tr-TR" sz="2800" dirty="0" smtClean="0"/>
              <a:t>Coğrafya</a:t>
            </a:r>
            <a:r>
              <a:rPr lang="tr-TR" sz="2800" dirty="0"/>
              <a:t>, </a:t>
            </a:r>
            <a:r>
              <a:rPr lang="tr-TR" sz="2800" dirty="0" smtClean="0"/>
              <a:t>Resim </a:t>
            </a:r>
            <a:r>
              <a:rPr lang="tr-TR" sz="2800" dirty="0"/>
              <a:t>veya </a:t>
            </a:r>
            <a:r>
              <a:rPr lang="tr-TR" sz="2800" dirty="0" smtClean="0"/>
              <a:t>Müzik</a:t>
            </a:r>
            <a:r>
              <a:rPr lang="tr-TR" sz="2800" dirty="0"/>
              <a:t>, </a:t>
            </a:r>
            <a:r>
              <a:rPr lang="tr-TR" sz="2800" dirty="0" smtClean="0"/>
              <a:t>Felsefe</a:t>
            </a:r>
          </a:p>
          <a:p>
            <a:r>
              <a:rPr lang="tr-TR" sz="2800" dirty="0">
                <a:solidFill>
                  <a:srgbClr val="FFFF00"/>
                </a:solidFill>
              </a:rPr>
              <a:t>OS4</a:t>
            </a:r>
            <a:r>
              <a:rPr lang="tr-TR" sz="2800" dirty="0"/>
              <a:t>: Coğrafya, Ekonomi ve </a:t>
            </a:r>
            <a:r>
              <a:rPr lang="tr-TR" sz="2800" dirty="0" smtClean="0"/>
              <a:t>Hukuk</a:t>
            </a:r>
            <a:r>
              <a:rPr lang="tr-TR" sz="2800" dirty="0"/>
              <a:t>, </a:t>
            </a:r>
            <a:r>
              <a:rPr lang="tr-TR" sz="2800" dirty="0" smtClean="0"/>
              <a:t>Tarih</a:t>
            </a:r>
            <a:r>
              <a:rPr lang="tr-TR" sz="2800" dirty="0"/>
              <a:t>, </a:t>
            </a:r>
            <a:r>
              <a:rPr lang="tr-TR" sz="2800" dirty="0" smtClean="0"/>
              <a:t>Din </a:t>
            </a:r>
            <a:r>
              <a:rPr lang="tr-TR" sz="2800" dirty="0"/>
              <a:t>E</a:t>
            </a:r>
            <a:r>
              <a:rPr lang="tr-TR" sz="2800" dirty="0" smtClean="0"/>
              <a:t>ğitimi </a:t>
            </a:r>
            <a:r>
              <a:rPr lang="tr-TR" sz="2800" dirty="0"/>
              <a:t>ve </a:t>
            </a:r>
            <a:r>
              <a:rPr lang="tr-TR" sz="2800" dirty="0" smtClean="0"/>
              <a:t>Ahlak</a:t>
            </a:r>
            <a:r>
              <a:rPr lang="tr-TR" sz="2800" dirty="0"/>
              <a:t>, Felsefe</a:t>
            </a:r>
          </a:p>
          <a:p>
            <a:endParaRPr lang="tr-TR" dirty="0"/>
          </a:p>
        </p:txBody>
      </p:sp>
    </p:spTree>
    <p:extLst>
      <p:ext uri="{BB962C8B-B14F-4D97-AF65-F5344CB8AC3E}">
        <p14:creationId xmlns:p14="http://schemas.microsoft.com/office/powerpoint/2010/main" val="1115477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4400" dirty="0" smtClean="0"/>
              <a:t>MATURA(MEZUNİYET SINAVI)</a:t>
            </a:r>
            <a:endParaRPr lang="tr-TR" sz="4400" dirty="0"/>
          </a:p>
        </p:txBody>
      </p:sp>
      <p:sp>
        <p:nvSpPr>
          <p:cNvPr id="3" name="Content Placeholder 2"/>
          <p:cNvSpPr>
            <a:spLocks noGrp="1"/>
          </p:cNvSpPr>
          <p:nvPr>
            <p:ph idx="1"/>
          </p:nvPr>
        </p:nvSpPr>
        <p:spPr/>
        <p:txBody>
          <a:bodyPr>
            <a:normAutofit fontScale="92500" lnSpcReduction="20000"/>
          </a:bodyPr>
          <a:lstStyle/>
          <a:p>
            <a:r>
              <a:rPr lang="tr-TR" dirty="0" smtClean="0"/>
              <a:t>Matura gereklerini </a:t>
            </a:r>
            <a:r>
              <a:rPr lang="tr-TR" dirty="0"/>
              <a:t>karşılamak için bir </a:t>
            </a:r>
            <a:r>
              <a:rPr lang="tr-TR" dirty="0" smtClean="0"/>
              <a:t>öğrenci, </a:t>
            </a:r>
            <a:r>
              <a:rPr lang="tr-TR" dirty="0">
                <a:solidFill>
                  <a:srgbClr val="FFFF00"/>
                </a:solidFill>
              </a:rPr>
              <a:t>OS4’ü başarılı bir şekilde tamamlamalı </a:t>
            </a:r>
            <a:r>
              <a:rPr lang="tr-TR" dirty="0"/>
              <a:t>ve </a:t>
            </a:r>
            <a:r>
              <a:rPr lang="tr-TR" dirty="0">
                <a:solidFill>
                  <a:srgbClr val="FFFF00"/>
                </a:solidFill>
              </a:rPr>
              <a:t>iki tezde yeterli bir puan </a:t>
            </a:r>
            <a:r>
              <a:rPr lang="tr-TR" dirty="0"/>
              <a:t>almalıdır. </a:t>
            </a:r>
            <a:r>
              <a:rPr lang="tr-TR" dirty="0">
                <a:solidFill>
                  <a:srgbClr val="FFFF00"/>
                </a:solidFill>
              </a:rPr>
              <a:t>Yazılı sınavlar </a:t>
            </a:r>
            <a:r>
              <a:rPr lang="tr-TR" dirty="0"/>
              <a:t>Almanca, İngilizce veya Fransızca, </a:t>
            </a:r>
            <a:r>
              <a:rPr lang="tr-TR" dirty="0" smtClean="0">
                <a:solidFill>
                  <a:srgbClr val="FFFF00"/>
                </a:solidFill>
              </a:rPr>
              <a:t>Matematik</a:t>
            </a:r>
            <a:r>
              <a:rPr lang="tr-TR" dirty="0" smtClean="0"/>
              <a:t> </a:t>
            </a:r>
            <a:r>
              <a:rPr lang="tr-TR" dirty="0"/>
              <a:t>ve </a:t>
            </a:r>
            <a:r>
              <a:rPr lang="tr-TR" dirty="0">
                <a:solidFill>
                  <a:srgbClr val="FFFF00"/>
                </a:solidFill>
              </a:rPr>
              <a:t>öğrencinin uzmanlaştığı alanla ilişkili bir dersten </a:t>
            </a:r>
            <a:r>
              <a:rPr lang="tr-TR" dirty="0"/>
              <a:t>yapılır. </a:t>
            </a:r>
            <a:r>
              <a:rPr lang="tr-TR" dirty="0">
                <a:solidFill>
                  <a:srgbClr val="FFFF00"/>
                </a:solidFill>
              </a:rPr>
              <a:t>Sözlü sınavlar</a:t>
            </a:r>
            <a:r>
              <a:rPr lang="tr-TR" dirty="0"/>
              <a:t>, </a:t>
            </a:r>
            <a:r>
              <a:rPr lang="tr-TR" dirty="0" smtClean="0">
                <a:solidFill>
                  <a:srgbClr val="FFFF00"/>
                </a:solidFill>
              </a:rPr>
              <a:t>Almanca</a:t>
            </a:r>
            <a:r>
              <a:rPr lang="tr-TR" dirty="0"/>
              <a:t>, </a:t>
            </a:r>
            <a:r>
              <a:rPr lang="tr-TR" dirty="0" smtClean="0">
                <a:solidFill>
                  <a:srgbClr val="FFFF00"/>
                </a:solidFill>
              </a:rPr>
              <a:t>Felsefe</a:t>
            </a:r>
            <a:r>
              <a:rPr lang="tr-TR" dirty="0"/>
              <a:t>, </a:t>
            </a:r>
            <a:r>
              <a:rPr lang="tr-TR" dirty="0" smtClean="0">
                <a:solidFill>
                  <a:srgbClr val="FFFF00"/>
                </a:solidFill>
              </a:rPr>
              <a:t>Din </a:t>
            </a:r>
            <a:r>
              <a:rPr lang="tr-TR" dirty="0">
                <a:solidFill>
                  <a:srgbClr val="FFFF00"/>
                </a:solidFill>
              </a:rPr>
              <a:t>E</a:t>
            </a:r>
            <a:r>
              <a:rPr lang="tr-TR" dirty="0" smtClean="0">
                <a:solidFill>
                  <a:srgbClr val="FFFF00"/>
                </a:solidFill>
              </a:rPr>
              <a:t>ğitimi</a:t>
            </a:r>
            <a:r>
              <a:rPr lang="tr-TR" dirty="0"/>
              <a:t>, </a:t>
            </a:r>
            <a:r>
              <a:rPr lang="tr-TR" dirty="0" smtClean="0">
                <a:solidFill>
                  <a:srgbClr val="FFFF00"/>
                </a:solidFill>
              </a:rPr>
              <a:t>Ahlak </a:t>
            </a:r>
            <a:r>
              <a:rPr lang="tr-TR" dirty="0"/>
              <a:t>veya </a:t>
            </a:r>
            <a:r>
              <a:rPr lang="tr-TR" dirty="0" smtClean="0">
                <a:solidFill>
                  <a:srgbClr val="FFFF00"/>
                </a:solidFill>
              </a:rPr>
              <a:t>Tarih</a:t>
            </a:r>
            <a:r>
              <a:rPr lang="tr-TR" dirty="0"/>
              <a:t>, </a:t>
            </a:r>
            <a:r>
              <a:rPr lang="tr-TR" dirty="0" smtClean="0">
                <a:solidFill>
                  <a:srgbClr val="FFFF00"/>
                </a:solidFill>
              </a:rPr>
              <a:t>Matematik</a:t>
            </a:r>
            <a:r>
              <a:rPr lang="tr-TR" dirty="0"/>
              <a:t>, </a:t>
            </a:r>
            <a:r>
              <a:rPr lang="tr-TR" dirty="0" smtClean="0">
                <a:solidFill>
                  <a:srgbClr val="FFFF00"/>
                </a:solidFill>
              </a:rPr>
              <a:t>Biyoloji</a:t>
            </a:r>
            <a:r>
              <a:rPr lang="tr-TR" dirty="0"/>
              <a:t>, </a:t>
            </a:r>
            <a:r>
              <a:rPr lang="tr-TR" dirty="0" smtClean="0">
                <a:solidFill>
                  <a:srgbClr val="FFFF00"/>
                </a:solidFill>
              </a:rPr>
              <a:t>Fizik</a:t>
            </a:r>
            <a:r>
              <a:rPr lang="tr-TR" dirty="0"/>
              <a:t>, </a:t>
            </a:r>
            <a:r>
              <a:rPr lang="tr-TR" dirty="0" smtClean="0">
                <a:solidFill>
                  <a:srgbClr val="FFFF00"/>
                </a:solidFill>
              </a:rPr>
              <a:t>Kimya</a:t>
            </a:r>
            <a:r>
              <a:rPr lang="tr-TR" dirty="0"/>
              <a:t>, </a:t>
            </a:r>
            <a:r>
              <a:rPr lang="tr-TR" dirty="0" smtClean="0">
                <a:solidFill>
                  <a:srgbClr val="FFFF00"/>
                </a:solidFill>
              </a:rPr>
              <a:t>Coğrafya </a:t>
            </a:r>
            <a:r>
              <a:rPr lang="tr-TR" dirty="0"/>
              <a:t>veya </a:t>
            </a:r>
            <a:r>
              <a:rPr lang="tr-TR" dirty="0" smtClean="0">
                <a:solidFill>
                  <a:srgbClr val="FFFF00"/>
                </a:solidFill>
              </a:rPr>
              <a:t>Ekonomi </a:t>
            </a:r>
            <a:r>
              <a:rPr lang="tr-TR" dirty="0">
                <a:solidFill>
                  <a:srgbClr val="FFFF00"/>
                </a:solidFill>
              </a:rPr>
              <a:t>ve </a:t>
            </a:r>
            <a:r>
              <a:rPr lang="tr-TR" dirty="0" smtClean="0">
                <a:solidFill>
                  <a:srgbClr val="FFFF00"/>
                </a:solidFill>
              </a:rPr>
              <a:t>Hukuk</a:t>
            </a:r>
            <a:r>
              <a:rPr lang="tr-TR" dirty="0"/>
              <a:t>, </a:t>
            </a:r>
            <a:r>
              <a:rPr lang="tr-TR" dirty="0">
                <a:solidFill>
                  <a:srgbClr val="FFFF00"/>
                </a:solidFill>
              </a:rPr>
              <a:t>İngilizce</a:t>
            </a:r>
            <a:r>
              <a:rPr lang="tr-TR" dirty="0"/>
              <a:t>, </a:t>
            </a:r>
            <a:r>
              <a:rPr lang="tr-TR" dirty="0">
                <a:solidFill>
                  <a:srgbClr val="FFFF00"/>
                </a:solidFill>
              </a:rPr>
              <a:t>Fransızca</a:t>
            </a:r>
            <a:r>
              <a:rPr lang="tr-TR" dirty="0"/>
              <a:t>, </a:t>
            </a:r>
            <a:r>
              <a:rPr lang="tr-TR" dirty="0">
                <a:solidFill>
                  <a:srgbClr val="FFFF00"/>
                </a:solidFill>
              </a:rPr>
              <a:t>İtalyanca</a:t>
            </a:r>
            <a:r>
              <a:rPr lang="tr-TR" dirty="0"/>
              <a:t>, </a:t>
            </a:r>
            <a:r>
              <a:rPr lang="tr-TR" dirty="0">
                <a:solidFill>
                  <a:srgbClr val="FFFF00"/>
                </a:solidFill>
              </a:rPr>
              <a:t>İspanyolca </a:t>
            </a:r>
            <a:r>
              <a:rPr lang="tr-TR" dirty="0"/>
              <a:t>veya </a:t>
            </a:r>
            <a:r>
              <a:rPr lang="tr-TR" dirty="0" smtClean="0">
                <a:solidFill>
                  <a:srgbClr val="FFFF00"/>
                </a:solidFill>
              </a:rPr>
              <a:t>Latince</a:t>
            </a:r>
            <a:r>
              <a:rPr lang="tr-TR" dirty="0" smtClean="0"/>
              <a:t> </a:t>
            </a:r>
            <a:r>
              <a:rPr lang="tr-TR" dirty="0"/>
              <a:t>ve </a:t>
            </a:r>
            <a:r>
              <a:rPr lang="tr-TR" dirty="0">
                <a:solidFill>
                  <a:srgbClr val="FFFF00"/>
                </a:solidFill>
              </a:rPr>
              <a:t>öğrenci tarafından seçilen bir dersten </a:t>
            </a:r>
            <a:r>
              <a:rPr lang="tr-TR" dirty="0"/>
              <a:t>yapılır.</a:t>
            </a:r>
          </a:p>
          <a:p>
            <a:endParaRPr lang="tr-TR" dirty="0"/>
          </a:p>
        </p:txBody>
      </p:sp>
    </p:spTree>
    <p:extLst>
      <p:ext uri="{BB962C8B-B14F-4D97-AF65-F5344CB8AC3E}">
        <p14:creationId xmlns:p14="http://schemas.microsoft.com/office/powerpoint/2010/main" val="3857804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ÜNİVERSİTE</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Liechtenstein’da </a:t>
            </a:r>
            <a:r>
              <a:rPr lang="tr-TR" dirty="0">
                <a:solidFill>
                  <a:srgbClr val="FFFF00"/>
                </a:solidFill>
              </a:rPr>
              <a:t>hiç üniversite yok</a:t>
            </a:r>
            <a:r>
              <a:rPr lang="tr-TR" dirty="0"/>
              <a:t>. Ancak, bir </a:t>
            </a:r>
            <a:r>
              <a:rPr lang="tr-TR" dirty="0">
                <a:solidFill>
                  <a:srgbClr val="FFFF00"/>
                </a:solidFill>
              </a:rPr>
              <a:t>akşam teknik okulu</a:t>
            </a:r>
            <a:r>
              <a:rPr lang="tr-TR" dirty="0"/>
              <a:t>, </a:t>
            </a:r>
            <a:r>
              <a:rPr lang="tr-TR" dirty="0">
                <a:solidFill>
                  <a:srgbClr val="FFFF00"/>
                </a:solidFill>
              </a:rPr>
              <a:t>müzik okulu </a:t>
            </a:r>
            <a:r>
              <a:rPr lang="tr-TR" dirty="0"/>
              <a:t>ve çocukların pedagojik-refah okulu vardır. Sözleşmeli mecburiyetler ve devlet destek programı, </a:t>
            </a:r>
            <a:r>
              <a:rPr lang="tr-TR" dirty="0">
                <a:solidFill>
                  <a:srgbClr val="FFFF00"/>
                </a:solidFill>
              </a:rPr>
              <a:t>ümit vadet eden öğrencilerini İsveç ve Avusturya üniversitelerinde </a:t>
            </a:r>
            <a:r>
              <a:rPr lang="tr-TR" dirty="0"/>
              <a:t>ve </a:t>
            </a:r>
            <a:r>
              <a:rPr lang="tr-TR" dirty="0" smtClean="0">
                <a:solidFill>
                  <a:srgbClr val="FFFF00"/>
                </a:solidFill>
              </a:rPr>
              <a:t>Almanyada Tubingen </a:t>
            </a:r>
            <a:r>
              <a:rPr lang="tr-TR" dirty="0">
                <a:solidFill>
                  <a:srgbClr val="FFFF00"/>
                </a:solidFill>
              </a:rPr>
              <a:t>Ü</a:t>
            </a:r>
            <a:r>
              <a:rPr lang="tr-TR" dirty="0" smtClean="0">
                <a:solidFill>
                  <a:srgbClr val="FFFF00"/>
                </a:solidFill>
              </a:rPr>
              <a:t>niversitesinde </a:t>
            </a:r>
            <a:r>
              <a:rPr lang="tr-TR" dirty="0">
                <a:solidFill>
                  <a:srgbClr val="FFFF00"/>
                </a:solidFill>
              </a:rPr>
              <a:t>lisans, yüksek lisans, ve </a:t>
            </a:r>
            <a:r>
              <a:rPr lang="tr-TR" dirty="0" smtClean="0">
                <a:solidFill>
                  <a:srgbClr val="FFFF00"/>
                </a:solidFill>
              </a:rPr>
              <a:t>doktora </a:t>
            </a:r>
            <a:r>
              <a:rPr lang="tr-TR" dirty="0">
                <a:solidFill>
                  <a:srgbClr val="FFFF00"/>
                </a:solidFill>
              </a:rPr>
              <a:t>seviyelerinde eğitim görmelerini teşvik eder. </a:t>
            </a:r>
            <a:br>
              <a:rPr lang="tr-TR" dirty="0">
                <a:solidFill>
                  <a:srgbClr val="FFFF00"/>
                </a:solidFill>
              </a:rPr>
            </a:br>
            <a:r>
              <a:rPr lang="tr-TR" dirty="0"/>
              <a:t>Bu yolla, küçük bağımsız toplum akademik fırsatları ülkenin genç insanları için mümkün kılmayı sağlamaktadır.</a:t>
            </a:r>
          </a:p>
          <a:p>
            <a:endParaRPr lang="tr-TR" dirty="0"/>
          </a:p>
        </p:txBody>
      </p:sp>
    </p:spTree>
    <p:extLst>
      <p:ext uri="{BB962C8B-B14F-4D97-AF65-F5344CB8AC3E}">
        <p14:creationId xmlns:p14="http://schemas.microsoft.com/office/powerpoint/2010/main" val="24476446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ÖĞRETMENE BAKIŞ</a:t>
            </a:r>
            <a:endParaRPr lang="tr-TR" dirty="0"/>
          </a:p>
        </p:txBody>
      </p:sp>
      <p:sp>
        <p:nvSpPr>
          <p:cNvPr id="3" name="Content Placeholder 2"/>
          <p:cNvSpPr>
            <a:spLocks noGrp="1"/>
          </p:cNvSpPr>
          <p:nvPr>
            <p:ph idx="1"/>
          </p:nvPr>
        </p:nvSpPr>
        <p:spPr/>
        <p:txBody>
          <a:bodyPr>
            <a:normAutofit fontScale="70000" lnSpcReduction="20000"/>
          </a:bodyPr>
          <a:lstStyle/>
          <a:p>
            <a:r>
              <a:rPr lang="tr-TR" sz="3600" dirty="0"/>
              <a:t>Eğitim Ofisinden Eva-Maria Schaedler “</a:t>
            </a:r>
            <a:r>
              <a:rPr lang="tr-TR" sz="3600" dirty="0" smtClean="0">
                <a:solidFill>
                  <a:srgbClr val="FFFF00"/>
                </a:solidFill>
              </a:rPr>
              <a:t>Maaş bizim, </a:t>
            </a:r>
            <a:r>
              <a:rPr lang="tr-TR" sz="3600" dirty="0">
                <a:solidFill>
                  <a:srgbClr val="FFFF00"/>
                </a:solidFill>
              </a:rPr>
              <a:t>güdülenmiş öğretmenlere sahip olmamıza yardımcı oluyor</a:t>
            </a:r>
            <a:r>
              <a:rPr lang="tr-TR" sz="3600" dirty="0"/>
              <a:t>” demiştir. “Şunu da demiştir, heryerde olduğu gibi, </a:t>
            </a:r>
            <a:r>
              <a:rPr lang="tr-TR" sz="3600" dirty="0">
                <a:solidFill>
                  <a:srgbClr val="FFFF00"/>
                </a:solidFill>
              </a:rPr>
              <a:t>onlar her zaman daha fazla kazanmaları gerektiğini hissederler.</a:t>
            </a:r>
            <a:r>
              <a:rPr lang="tr-TR" sz="3600" dirty="0"/>
              <a:t>” Tipik bir dilbilgisi öğretmeni İngiliz </a:t>
            </a:r>
            <a:r>
              <a:rPr lang="tr-TR" sz="3600" dirty="0" smtClean="0"/>
              <a:t>Üniversitelerinde </a:t>
            </a:r>
            <a:r>
              <a:rPr lang="tr-TR" sz="3600" dirty="0"/>
              <a:t>ders veren birisinin maaşına eşdeğerdir. Bu da bize Avusturyalıların sınırı geçip komşu okullarda öğretmenlik yapmayı tercih etme sebebini gösterir. </a:t>
            </a:r>
            <a:r>
              <a:rPr lang="tr-TR" sz="3600" dirty="0">
                <a:solidFill>
                  <a:srgbClr val="FFFF00"/>
                </a:solidFill>
              </a:rPr>
              <a:t>Öğretmenleri</a:t>
            </a:r>
            <a:r>
              <a:rPr lang="tr-TR" sz="3600" dirty="0"/>
              <a:t> yüksek bir </a:t>
            </a:r>
            <a:r>
              <a:rPr lang="tr-TR" sz="3600" dirty="0">
                <a:solidFill>
                  <a:srgbClr val="FFFF00"/>
                </a:solidFill>
              </a:rPr>
              <a:t>sosyal statü </a:t>
            </a:r>
            <a:r>
              <a:rPr lang="tr-TR" sz="3600" dirty="0"/>
              <a:t>ve ödemeye sahipken, bu küçük prenslik </a:t>
            </a:r>
            <a:r>
              <a:rPr lang="tr-TR" sz="3600" dirty="0">
                <a:solidFill>
                  <a:srgbClr val="FFFF00"/>
                </a:solidFill>
              </a:rPr>
              <a:t>4575</a:t>
            </a:r>
            <a:r>
              <a:rPr lang="tr-TR" sz="3600" dirty="0"/>
              <a:t> öğrencisine en iyi eğitimi sunmak için </a:t>
            </a:r>
            <a:r>
              <a:rPr lang="tr-TR" sz="3600" dirty="0" smtClean="0">
                <a:solidFill>
                  <a:srgbClr val="FFFF00"/>
                </a:solidFill>
              </a:rPr>
              <a:t>10</a:t>
            </a:r>
            <a:r>
              <a:rPr lang="tr-TR" sz="3600" dirty="0" smtClean="0"/>
              <a:t> </a:t>
            </a:r>
            <a:r>
              <a:rPr lang="tr-TR" sz="3600" dirty="0"/>
              <a:t>ortaokuluna zenginliğinin önemli bir miktarını sunmaktadır</a:t>
            </a:r>
            <a:r>
              <a:rPr lang="tr-TR" dirty="0"/>
              <a:t>.</a:t>
            </a:r>
          </a:p>
          <a:p>
            <a:endParaRPr lang="tr-TR" dirty="0"/>
          </a:p>
        </p:txBody>
      </p:sp>
    </p:spTree>
    <p:extLst>
      <p:ext uri="{BB962C8B-B14F-4D97-AF65-F5344CB8AC3E}">
        <p14:creationId xmlns:p14="http://schemas.microsoft.com/office/powerpoint/2010/main" val="1022529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EĞİTİM FELSEFESİ</a:t>
            </a:r>
            <a:endParaRPr lang="tr-TR" dirty="0"/>
          </a:p>
        </p:txBody>
      </p:sp>
      <p:sp>
        <p:nvSpPr>
          <p:cNvPr id="3" name="Content Placeholder 2"/>
          <p:cNvSpPr>
            <a:spLocks noGrp="1"/>
          </p:cNvSpPr>
          <p:nvPr>
            <p:ph idx="1"/>
          </p:nvPr>
        </p:nvSpPr>
        <p:spPr/>
        <p:txBody>
          <a:bodyPr>
            <a:normAutofit fontScale="92500" lnSpcReduction="10000"/>
          </a:bodyPr>
          <a:lstStyle/>
          <a:p>
            <a:r>
              <a:rPr lang="tr-TR" dirty="0">
                <a:solidFill>
                  <a:srgbClr val="FFFF00"/>
                </a:solidFill>
              </a:rPr>
              <a:t>O</a:t>
            </a:r>
            <a:r>
              <a:rPr lang="tr-TR" dirty="0" smtClean="0">
                <a:solidFill>
                  <a:srgbClr val="FFFF00"/>
                </a:solidFill>
              </a:rPr>
              <a:t>rtak </a:t>
            </a:r>
            <a:r>
              <a:rPr lang="tr-TR" dirty="0">
                <a:solidFill>
                  <a:srgbClr val="FFFF00"/>
                </a:solidFill>
              </a:rPr>
              <a:t>bir müfredatı </a:t>
            </a:r>
            <a:r>
              <a:rPr lang="tr-TR" dirty="0"/>
              <a:t>takip ederler ve </a:t>
            </a:r>
            <a:r>
              <a:rPr lang="tr-TR" dirty="0">
                <a:solidFill>
                  <a:srgbClr val="FFFF00"/>
                </a:solidFill>
              </a:rPr>
              <a:t>performanslarına göre bir seviyeden bir diğerine geçiş </a:t>
            </a:r>
            <a:r>
              <a:rPr lang="tr-TR" dirty="0"/>
              <a:t>yapabilirler. Ve böylece bir akışta asla tıkanıp kalmazlar. </a:t>
            </a:r>
            <a:endParaRPr lang="tr-TR" dirty="0" smtClean="0"/>
          </a:p>
          <a:p>
            <a:r>
              <a:rPr lang="tr-TR" dirty="0"/>
              <a:t>Bu psikolojik olarak </a:t>
            </a:r>
            <a:r>
              <a:rPr lang="tr-TR" dirty="0">
                <a:solidFill>
                  <a:srgbClr val="FFFF00"/>
                </a:solidFill>
              </a:rPr>
              <a:t>öğrencilerimizin </a:t>
            </a:r>
            <a:r>
              <a:rPr lang="tr-TR" dirty="0" smtClean="0">
                <a:solidFill>
                  <a:srgbClr val="FFFF00"/>
                </a:solidFill>
              </a:rPr>
              <a:t>güdülenmiş hissetmelerine</a:t>
            </a:r>
            <a:r>
              <a:rPr lang="tr-TR" dirty="0" smtClean="0"/>
              <a:t> </a:t>
            </a:r>
            <a:r>
              <a:rPr lang="tr-TR" dirty="0"/>
              <a:t>yardımcı </a:t>
            </a:r>
            <a:r>
              <a:rPr lang="tr-TR" dirty="0" smtClean="0"/>
              <a:t>olur.</a:t>
            </a:r>
          </a:p>
          <a:p>
            <a:r>
              <a:rPr lang="tr-TR" dirty="0">
                <a:solidFill>
                  <a:srgbClr val="FFFF00"/>
                </a:solidFill>
              </a:rPr>
              <a:t>Zayıf olanların dışarı alınıp</a:t>
            </a:r>
            <a:r>
              <a:rPr lang="tr-TR" dirty="0"/>
              <a:t> diğerlerini yakalayana kadar ek eğitimin verilip veya onların tekrar edebildikleri İskandinav sistemine benzer. </a:t>
            </a:r>
          </a:p>
        </p:txBody>
      </p:sp>
    </p:spTree>
    <p:extLst>
      <p:ext uri="{BB962C8B-B14F-4D97-AF65-F5344CB8AC3E}">
        <p14:creationId xmlns:p14="http://schemas.microsoft.com/office/powerpoint/2010/main" val="3526900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LİECHTENSTEİN GENEL TANITIM</a:t>
            </a:r>
            <a:endParaRPr lang="tr-TR" dirty="0"/>
          </a:p>
        </p:txBody>
      </p:sp>
      <p:sp>
        <p:nvSpPr>
          <p:cNvPr id="3" name="Content Placeholder 2"/>
          <p:cNvSpPr>
            <a:spLocks noGrp="1"/>
          </p:cNvSpPr>
          <p:nvPr>
            <p:ph idx="1"/>
          </p:nvPr>
        </p:nvSpPr>
        <p:spPr>
          <a:xfrm>
            <a:off x="457200" y="1646237"/>
            <a:ext cx="8435280" cy="4526280"/>
          </a:xfrm>
        </p:spPr>
        <p:txBody>
          <a:bodyPr>
            <a:normAutofit lnSpcReduction="10000"/>
          </a:bodyPr>
          <a:lstStyle/>
          <a:p>
            <a:r>
              <a:rPr lang="tr-TR" dirty="0">
                <a:solidFill>
                  <a:srgbClr val="FFFF00"/>
                </a:solidFill>
              </a:rPr>
              <a:t>HÜKÜMET BAŞKANI</a:t>
            </a:r>
            <a:r>
              <a:rPr lang="tr-TR" dirty="0"/>
              <a:t>:</a:t>
            </a:r>
            <a:r>
              <a:rPr lang="tr-TR" i="1" dirty="0"/>
              <a:t> Dr. </a:t>
            </a:r>
            <a:r>
              <a:rPr lang="tr-TR" i="1" dirty="0" smtClean="0"/>
              <a:t>Klaus Tschütscher</a:t>
            </a:r>
          </a:p>
          <a:p>
            <a:r>
              <a:rPr lang="tr-TR" dirty="0">
                <a:solidFill>
                  <a:srgbClr val="FFFF00"/>
                </a:solidFill>
              </a:rPr>
              <a:t>RESMİ DİLİ</a:t>
            </a:r>
            <a:r>
              <a:rPr lang="tr-TR" dirty="0"/>
              <a:t>: Almanca olsa da günlük dilde daha çok Aleman lehçesi kullanılır.</a:t>
            </a:r>
          </a:p>
          <a:p>
            <a:r>
              <a:rPr lang="tr-TR" dirty="0">
                <a:solidFill>
                  <a:srgbClr val="FFFF00"/>
                </a:solidFill>
              </a:rPr>
              <a:t>YAŞ ORTALAMASI</a:t>
            </a:r>
            <a:r>
              <a:rPr lang="tr-TR" dirty="0"/>
              <a:t>:38.2</a:t>
            </a:r>
          </a:p>
          <a:p>
            <a:r>
              <a:rPr lang="tr-TR" dirty="0">
                <a:solidFill>
                  <a:srgbClr val="FFFF00"/>
                </a:solidFill>
              </a:rPr>
              <a:t>GSMH</a:t>
            </a:r>
            <a:r>
              <a:rPr lang="tr-TR" dirty="0"/>
              <a:t>: 5,9 Milyar Dolar (T.C Dışişleri Bakanlığı verileri)</a:t>
            </a:r>
          </a:p>
          <a:p>
            <a:r>
              <a:rPr lang="tr-TR" dirty="0">
                <a:solidFill>
                  <a:srgbClr val="FFFF00"/>
                </a:solidFill>
              </a:rPr>
              <a:t>ÜLKE BAŞKENTİ</a:t>
            </a:r>
            <a:r>
              <a:rPr lang="tr-TR" dirty="0"/>
              <a:t>: Vaduz (Hükümet Parlamentosu’nun bulunduğu yer)</a:t>
            </a:r>
          </a:p>
          <a:p>
            <a:r>
              <a:rPr lang="tr-TR" dirty="0">
                <a:solidFill>
                  <a:srgbClr val="FFFF00"/>
                </a:solidFill>
              </a:rPr>
              <a:t>PARA BİRİMİ</a:t>
            </a:r>
            <a:r>
              <a:rPr lang="tr-TR" dirty="0"/>
              <a:t>: İşviçre Frangı (Gümrük Antlaşması, 1923)</a:t>
            </a:r>
          </a:p>
          <a:p>
            <a:endParaRPr lang="tr-TR" dirty="0"/>
          </a:p>
          <a:p>
            <a:endParaRPr lang="tr-TR" dirty="0"/>
          </a:p>
        </p:txBody>
      </p:sp>
    </p:spTree>
    <p:extLst>
      <p:ext uri="{BB962C8B-B14F-4D97-AF65-F5344CB8AC3E}">
        <p14:creationId xmlns:p14="http://schemas.microsoft.com/office/powerpoint/2010/main" val="30522179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EĞİTİM FELSEFESİ</a:t>
            </a:r>
            <a:endParaRPr lang="tr-TR" dirty="0"/>
          </a:p>
        </p:txBody>
      </p:sp>
      <p:sp>
        <p:nvSpPr>
          <p:cNvPr id="3" name="Content Placeholder 2"/>
          <p:cNvSpPr>
            <a:spLocks noGrp="1"/>
          </p:cNvSpPr>
          <p:nvPr>
            <p:ph idx="1"/>
          </p:nvPr>
        </p:nvSpPr>
        <p:spPr/>
        <p:txBody>
          <a:bodyPr>
            <a:normAutofit fontScale="77500" lnSpcReduction="20000"/>
          </a:bodyPr>
          <a:lstStyle/>
          <a:p>
            <a:r>
              <a:rPr lang="tr-TR" dirty="0"/>
              <a:t>İki düşük katman ayrıca </a:t>
            </a:r>
            <a:r>
              <a:rPr lang="tr-TR" dirty="0">
                <a:solidFill>
                  <a:srgbClr val="FFFF00"/>
                </a:solidFill>
              </a:rPr>
              <a:t>çıraklık eğitimiyle </a:t>
            </a:r>
            <a:r>
              <a:rPr lang="tr-TR" dirty="0"/>
              <a:t>de birleştirilebilir. Öğrenciler haftada birçok kez bir </a:t>
            </a:r>
            <a:r>
              <a:rPr lang="tr-TR" dirty="0">
                <a:solidFill>
                  <a:srgbClr val="FFFF00"/>
                </a:solidFill>
              </a:rPr>
              <a:t>işyerine</a:t>
            </a:r>
            <a:r>
              <a:rPr lang="tr-TR" dirty="0"/>
              <a:t> götürülür.</a:t>
            </a:r>
          </a:p>
          <a:p>
            <a:r>
              <a:rPr lang="tr-TR" dirty="0"/>
              <a:t>15 yaşındaki çocukların </a:t>
            </a:r>
            <a:r>
              <a:rPr lang="tr-TR" dirty="0" smtClean="0">
                <a:solidFill>
                  <a:srgbClr val="FFFF00"/>
                </a:solidFill>
              </a:rPr>
              <a:t>Matematikte(PISA)  </a:t>
            </a:r>
            <a:r>
              <a:rPr lang="tr-TR" dirty="0"/>
              <a:t>nasıl bu kadar iyi yaptığının nedenine </a:t>
            </a:r>
            <a:r>
              <a:rPr lang="tr-TR" dirty="0" smtClean="0"/>
              <a:t>gelince de bir ortaokulun </a:t>
            </a:r>
            <a:r>
              <a:rPr lang="tr-TR" dirty="0"/>
              <a:t>müdiresi olan </a:t>
            </a:r>
            <a:r>
              <a:rPr lang="tr-TR" dirty="0" smtClean="0"/>
              <a:t>GabrieleKohler: ‘’Okulumda </a:t>
            </a:r>
            <a:r>
              <a:rPr lang="tr-TR" dirty="0"/>
              <a:t>biz </a:t>
            </a:r>
            <a:r>
              <a:rPr lang="tr-TR" dirty="0">
                <a:solidFill>
                  <a:srgbClr val="FFFF00"/>
                </a:solidFill>
              </a:rPr>
              <a:t>temelden öğrenmeye çalışırız </a:t>
            </a:r>
            <a:r>
              <a:rPr lang="tr-TR" dirty="0"/>
              <a:t>ve biz onlara </a:t>
            </a:r>
            <a:r>
              <a:rPr lang="tr-TR" dirty="0">
                <a:solidFill>
                  <a:srgbClr val="FFFF00"/>
                </a:solidFill>
              </a:rPr>
              <a:t>temel bilgilerini arttırmaları için gerekli olan kadar zamanı </a:t>
            </a:r>
            <a:r>
              <a:rPr lang="tr-TR" dirty="0"/>
              <a:t>veririz. Matematik sadece kitaptan değil, gerçek hayatla </a:t>
            </a:r>
            <a:r>
              <a:rPr lang="tr-TR" dirty="0" smtClean="0"/>
              <a:t>birleştiririz.’’</a:t>
            </a:r>
          </a:p>
          <a:p>
            <a:r>
              <a:rPr lang="tr-TR" dirty="0"/>
              <a:t>Bay Stockwell’e göre, öğrenciler bir çok endüstriyel ve ileri teknoloji işler için </a:t>
            </a:r>
            <a:r>
              <a:rPr lang="tr-TR" dirty="0">
                <a:solidFill>
                  <a:srgbClr val="FFFF00"/>
                </a:solidFill>
              </a:rPr>
              <a:t>matematiğin gerekli olduğunun</a:t>
            </a:r>
            <a:r>
              <a:rPr lang="tr-TR" dirty="0"/>
              <a:t> farkındadır.</a:t>
            </a:r>
          </a:p>
          <a:p>
            <a:endParaRPr lang="tr-TR" dirty="0"/>
          </a:p>
        </p:txBody>
      </p:sp>
    </p:spTree>
    <p:extLst>
      <p:ext uri="{BB962C8B-B14F-4D97-AF65-F5344CB8AC3E}">
        <p14:creationId xmlns:p14="http://schemas.microsoft.com/office/powerpoint/2010/main" val="4096766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 LIECHTENSTEIN İLKÖĞRETİME BAŞLAMA YAŞI </a:t>
            </a:r>
          </a:p>
        </p:txBody>
      </p:sp>
      <p:sp>
        <p:nvSpPr>
          <p:cNvPr id="3" name="Content Placeholder 2"/>
          <p:cNvSpPr>
            <a:spLocks noGrp="1"/>
          </p:cNvSpPr>
          <p:nvPr>
            <p:ph idx="1"/>
          </p:nvPr>
        </p:nvSpPr>
        <p:spPr/>
        <p:txBody>
          <a:bodyPr/>
          <a:lstStyle/>
          <a:p>
            <a:r>
              <a:rPr lang="tr-TR" dirty="0"/>
              <a:t>Liechtenstein ortaöğretime başlama yaşı Dünya </a:t>
            </a:r>
            <a:r>
              <a:rPr lang="tr-TR" dirty="0" smtClean="0"/>
              <a:t>Bankası 2011 verilerine göre </a:t>
            </a:r>
            <a:r>
              <a:rPr lang="tr-TR" dirty="0"/>
              <a:t>7’dir</a:t>
            </a:r>
            <a:r>
              <a:rPr lang="tr-TR" dirty="0" smtClean="0"/>
              <a:t>.</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416824"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336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LİECHTENSTEİN İLKÖĞRETİM ÖĞRETMEN-ÖĞRENCİ ORANI</a:t>
            </a:r>
          </a:p>
        </p:txBody>
      </p:sp>
      <p:sp>
        <p:nvSpPr>
          <p:cNvPr id="3" name="Content Placeholder 2"/>
          <p:cNvSpPr>
            <a:spLocks noGrp="1"/>
          </p:cNvSpPr>
          <p:nvPr>
            <p:ph idx="1"/>
          </p:nvPr>
        </p:nvSpPr>
        <p:spPr/>
        <p:txBody>
          <a:bodyPr/>
          <a:lstStyle/>
          <a:p>
            <a:r>
              <a:rPr lang="tr-TR" dirty="0"/>
              <a:t>Liechtenstein’da ilköğretimde öğretmen öğrenci oranı Dünya Bankası 2011 verilerine göre  7,84’tür</a:t>
            </a:r>
            <a:r>
              <a:rPr lang="tr-TR" dirty="0" smtClean="0"/>
              <a:t>.</a:t>
            </a:r>
          </a:p>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799288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999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smtClean="0"/>
              <a:t> </a:t>
            </a:r>
            <a:r>
              <a:rPr lang="tr-TR" sz="4000" dirty="0" smtClean="0"/>
              <a:t>LİECHTENSTEİN’DE İLKÖĞRETİMDEKİ ÖĞRETMEN SAYISI</a:t>
            </a:r>
            <a:endParaRPr lang="tr-TR" sz="4000" dirty="0"/>
          </a:p>
        </p:txBody>
      </p:sp>
      <p:sp>
        <p:nvSpPr>
          <p:cNvPr id="3" name="Content Placeholder 2"/>
          <p:cNvSpPr>
            <a:spLocks noGrp="1"/>
          </p:cNvSpPr>
          <p:nvPr>
            <p:ph idx="1"/>
          </p:nvPr>
        </p:nvSpPr>
        <p:spPr/>
        <p:txBody>
          <a:bodyPr/>
          <a:lstStyle/>
          <a:p>
            <a:r>
              <a:rPr lang="tr-TR" dirty="0"/>
              <a:t>Liechtenstein’da öğretmen sayısı Dünya Bankası 2011 verilerine  göre </a:t>
            </a:r>
            <a:r>
              <a:rPr lang="tr-TR" dirty="0" smtClean="0"/>
              <a:t>257 </a:t>
            </a:r>
            <a:r>
              <a:rPr lang="tr-TR" dirty="0"/>
              <a:t>olarak </a:t>
            </a:r>
            <a:r>
              <a:rPr lang="tr-TR" dirty="0" smtClean="0"/>
              <a:t>belirlenmiştir.</a:t>
            </a:r>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12976"/>
            <a:ext cx="770485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126086"/>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dirty="0"/>
              <a:t>LİECHTENSTEİN’DE İLKÖĞRETİMDEKİ </a:t>
            </a:r>
            <a:r>
              <a:rPr lang="tr-TR" sz="3200" dirty="0" smtClean="0"/>
              <a:t>KADIN ÖĞRETMEN  </a:t>
            </a:r>
            <a:r>
              <a:rPr lang="tr-TR" sz="3200" dirty="0"/>
              <a:t>SAYISI ORANI</a:t>
            </a:r>
          </a:p>
        </p:txBody>
      </p:sp>
      <p:sp>
        <p:nvSpPr>
          <p:cNvPr id="3" name="Content Placeholder 2"/>
          <p:cNvSpPr>
            <a:spLocks noGrp="1"/>
          </p:cNvSpPr>
          <p:nvPr>
            <p:ph idx="1"/>
          </p:nvPr>
        </p:nvSpPr>
        <p:spPr/>
        <p:txBody>
          <a:bodyPr/>
          <a:lstStyle/>
          <a:p>
            <a:r>
              <a:rPr lang="tr-TR" sz="2400" dirty="0"/>
              <a:t>Liechtenstein’da ilköğretimde kadın öğretmenlerin oranı Dünya Bankası 2011 </a:t>
            </a:r>
            <a:r>
              <a:rPr lang="tr-TR" sz="2400" dirty="0" smtClean="0"/>
              <a:t>verilerine göre </a:t>
            </a:r>
            <a:r>
              <a:rPr lang="tr-TR" sz="2400" dirty="0"/>
              <a:t>78,21 (%) olarak </a:t>
            </a:r>
            <a:r>
              <a:rPr lang="tr-TR" sz="2400" dirty="0" smtClean="0"/>
              <a:t>ölçülmüştür.</a:t>
            </a:r>
          </a:p>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852936"/>
            <a:ext cx="800052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74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LİECHTENSTEİN’DA ORTAÖĞRETİME BAŞLAMA YAŞI </a:t>
            </a:r>
          </a:p>
        </p:txBody>
      </p:sp>
      <p:sp>
        <p:nvSpPr>
          <p:cNvPr id="3" name="Content Placeholder 2"/>
          <p:cNvSpPr>
            <a:spLocks noGrp="1"/>
          </p:cNvSpPr>
          <p:nvPr>
            <p:ph idx="1"/>
          </p:nvPr>
        </p:nvSpPr>
        <p:spPr/>
        <p:txBody>
          <a:bodyPr/>
          <a:lstStyle/>
          <a:p>
            <a:r>
              <a:rPr lang="tr-TR" dirty="0"/>
              <a:t>Liechtenstein’da ortaöğretime başlama yaşı Dünya Bankası 2011 verilerine göre 12’dir</a:t>
            </a:r>
            <a:r>
              <a:rPr lang="tr-TR" dirty="0" smtClean="0"/>
              <a:t>.</a:t>
            </a:r>
          </a:p>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428206"/>
            <a:ext cx="8136904" cy="316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107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dirty="0"/>
              <a:t>LİECHTENSTEİN’DA ORTAÖĞRETİMDE ÖĞRETMEN-ÖĞRENCİ ORANI</a:t>
            </a:r>
          </a:p>
        </p:txBody>
      </p:sp>
      <p:sp>
        <p:nvSpPr>
          <p:cNvPr id="3" name="Content Placeholder 2"/>
          <p:cNvSpPr>
            <a:spLocks noGrp="1"/>
          </p:cNvSpPr>
          <p:nvPr>
            <p:ph idx="1"/>
          </p:nvPr>
        </p:nvSpPr>
        <p:spPr/>
        <p:txBody>
          <a:bodyPr/>
          <a:lstStyle/>
          <a:p>
            <a:r>
              <a:rPr lang="tr-TR" dirty="0"/>
              <a:t>Liechtenstein’da öğretmen- öğrenci oranı Dünya Bankası 2011 verilerine göre 10,67 olarak ölçülmüştür</a:t>
            </a:r>
            <a:r>
              <a:rPr lang="tr-TR" dirty="0" smtClean="0"/>
              <a:t>.</a:t>
            </a:r>
          </a:p>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9"/>
            <a:ext cx="806489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141293"/>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dirty="0"/>
              <a:t>LİECHTENSTEİN’DA ORTAÖĞRETİMDE ÖĞRETMEN SAYISI</a:t>
            </a:r>
          </a:p>
        </p:txBody>
      </p:sp>
      <p:sp>
        <p:nvSpPr>
          <p:cNvPr id="3" name="Content Placeholder 2"/>
          <p:cNvSpPr>
            <a:spLocks noGrp="1"/>
          </p:cNvSpPr>
          <p:nvPr>
            <p:ph idx="1"/>
          </p:nvPr>
        </p:nvSpPr>
        <p:spPr/>
        <p:txBody>
          <a:bodyPr/>
          <a:lstStyle/>
          <a:p>
            <a:r>
              <a:rPr lang="tr-TR" dirty="0"/>
              <a:t>Liechtenstein’da ortaöğretimdeki öğretmen sayısı Dünya Bankası 2011 verilerine göre 309 olarak belirlenmiştir</a:t>
            </a:r>
            <a:r>
              <a:rPr lang="tr-TR" dirty="0" smtClean="0"/>
              <a:t>.</a:t>
            </a:r>
          </a:p>
          <a:p>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799288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055336"/>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sz="3200" dirty="0"/>
              <a:t>LİECTENSTEİN’DA ORTAÖĞRETİMDE KADIN </a:t>
            </a:r>
            <a:r>
              <a:rPr lang="tr-TR" sz="3200" dirty="0" smtClean="0"/>
              <a:t>ÖĞRETMEN SAYISI ORANI </a:t>
            </a:r>
            <a:endParaRPr lang="tr-TR" sz="3200" dirty="0"/>
          </a:p>
        </p:txBody>
      </p:sp>
      <p:sp>
        <p:nvSpPr>
          <p:cNvPr id="3" name="Content Placeholder 2"/>
          <p:cNvSpPr>
            <a:spLocks noGrp="1"/>
          </p:cNvSpPr>
          <p:nvPr>
            <p:ph idx="1"/>
          </p:nvPr>
        </p:nvSpPr>
        <p:spPr/>
        <p:txBody>
          <a:bodyPr/>
          <a:lstStyle/>
          <a:p>
            <a:r>
              <a:rPr lang="tr-TR" dirty="0"/>
              <a:t>Liechtenstein’da ortaöğretimde kadın öğretmen sayısı oranı Dünya Bankası 2011 verilerine göre 53,07 olarak </a:t>
            </a:r>
            <a:r>
              <a:rPr lang="tr-TR" dirty="0" smtClean="0"/>
              <a:t>ölçülmüştür.</a:t>
            </a:r>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777686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15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KAYNAKÇA</a:t>
            </a:r>
            <a:endParaRPr lang="tr-TR" dirty="0"/>
          </a:p>
        </p:txBody>
      </p:sp>
      <p:sp>
        <p:nvSpPr>
          <p:cNvPr id="3" name="Content Placeholder 2"/>
          <p:cNvSpPr>
            <a:spLocks noGrp="1"/>
          </p:cNvSpPr>
          <p:nvPr>
            <p:ph idx="1"/>
          </p:nvPr>
        </p:nvSpPr>
        <p:spPr/>
        <p:txBody>
          <a:bodyPr>
            <a:normAutofit fontScale="92500" lnSpcReduction="20000"/>
          </a:bodyPr>
          <a:lstStyle/>
          <a:p>
            <a:r>
              <a:rPr lang="tr-TR" dirty="0"/>
              <a:t>(http://www.tradingeconomics.com/liechtenstein/secondary-education-teachers-percent-female-wb-data.html </a:t>
            </a:r>
            <a:r>
              <a:rPr lang="tr-TR" dirty="0" smtClean="0"/>
              <a:t>)</a:t>
            </a:r>
          </a:p>
          <a:p>
            <a:r>
              <a:rPr lang="tr-TR" dirty="0">
                <a:hlinkClick r:id="rId2"/>
              </a:rPr>
              <a:t>http://</a:t>
            </a:r>
            <a:r>
              <a:rPr lang="tr-TR" dirty="0" smtClean="0">
                <a:hlinkClick r:id="rId2"/>
              </a:rPr>
              <a:t>www.classbase.com/Countries/Liechtenstein/Education-System</a:t>
            </a:r>
            <a:endParaRPr lang="tr-TR" dirty="0" smtClean="0"/>
          </a:p>
          <a:p>
            <a:r>
              <a:rPr lang="tr-TR" dirty="0"/>
              <a:t>http://www.telegraph.co.uk/education/10490211/OECD-education-report-Liechtenstein-uses-tiny-classes-and-a-specially-tailored-maths-programme-to-beat-the-competition.html </a:t>
            </a:r>
            <a:endParaRPr lang="tr-TR" dirty="0" smtClean="0"/>
          </a:p>
          <a:p>
            <a:r>
              <a:rPr lang="de-DE" dirty="0"/>
              <a:t>İktisat Dairesi, 2000 / Amt für Volks - wirtschaft, Durum </a:t>
            </a:r>
            <a:r>
              <a:rPr lang="de-DE" dirty="0" smtClean="0"/>
              <a:t>2007</a:t>
            </a:r>
            <a:endParaRPr lang="tr-TR" dirty="0" smtClean="0"/>
          </a:p>
          <a:p>
            <a:endParaRPr lang="tr-TR" dirty="0"/>
          </a:p>
        </p:txBody>
      </p:sp>
    </p:spTree>
    <p:extLst>
      <p:ext uri="{BB962C8B-B14F-4D97-AF65-F5344CB8AC3E}">
        <p14:creationId xmlns:p14="http://schemas.microsoft.com/office/powerpoint/2010/main" val="2308272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a:t>COĞRAFYA VE İKLİM</a:t>
            </a:r>
          </a:p>
        </p:txBody>
      </p:sp>
      <p:sp>
        <p:nvSpPr>
          <p:cNvPr id="3" name="Content Placeholder 2"/>
          <p:cNvSpPr>
            <a:spLocks noGrp="1"/>
          </p:cNvSpPr>
          <p:nvPr>
            <p:ph idx="1"/>
          </p:nvPr>
        </p:nvSpPr>
        <p:spPr/>
        <p:txBody>
          <a:bodyPr/>
          <a:lstStyle/>
          <a:p>
            <a:r>
              <a:rPr lang="tr-TR" sz="2000" dirty="0"/>
              <a:t>Liechtenstein Prensliği Avusturya ile İsviçre arasında Ren Nehri’nin doğu kıyısında yer alır. Bu nehir, ülkenin İsviçre sınırıdır. Doğuya doğru Liechtenstein toprakları Rhätikon</a:t>
            </a:r>
          </a:p>
          <a:p>
            <a:r>
              <a:rPr lang="tr-TR" sz="2000" dirty="0"/>
              <a:t>sıra dağlarının eteklerine kadar yükselir ve orada Avusturya sınırıyla sona erer</a:t>
            </a:r>
            <a:r>
              <a:rPr lang="tr-TR" sz="2000" dirty="0" smtClean="0"/>
              <a:t>.</a:t>
            </a:r>
          </a:p>
          <a:p>
            <a:endParaRPr lang="tr-TR" sz="2000" dirty="0"/>
          </a:p>
          <a:p>
            <a:endParaRPr lang="tr-TR"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55576" y="3212976"/>
            <a:ext cx="7632848" cy="3456384"/>
          </a:xfrm>
          <a:prstGeom prst="rect">
            <a:avLst/>
          </a:prstGeom>
        </p:spPr>
      </p:pic>
    </p:spTree>
    <p:extLst>
      <p:ext uri="{BB962C8B-B14F-4D97-AF65-F5344CB8AC3E}">
        <p14:creationId xmlns:p14="http://schemas.microsoft.com/office/powerpoint/2010/main" val="8635998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t>TEŞEKKÜR EDERİM</a:t>
            </a:r>
            <a:endParaRPr lang="tr-TR" dirty="0"/>
          </a:p>
        </p:txBody>
      </p:sp>
      <p:sp>
        <p:nvSpPr>
          <p:cNvPr id="3" name="Content Placeholder 2"/>
          <p:cNvSpPr>
            <a:spLocks noGrp="1"/>
          </p:cNvSpPr>
          <p:nvPr>
            <p:ph idx="1"/>
          </p:nvPr>
        </p:nvSpPr>
        <p:spPr/>
        <p:txBody>
          <a:bodyPr/>
          <a:lstStyle/>
          <a:p>
            <a:endParaRPr lang="tr-TR" dirty="0"/>
          </a:p>
        </p:txBody>
      </p:sp>
    </p:spTree>
    <p:extLst>
      <p:ext uri="{BB962C8B-B14F-4D97-AF65-F5344CB8AC3E}">
        <p14:creationId xmlns:p14="http://schemas.microsoft.com/office/powerpoint/2010/main" val="140638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839861"/>
          </a:xfrm>
        </p:spPr>
        <p:txBody>
          <a:bodyPr>
            <a:normAutofit/>
          </a:bodyPr>
          <a:lstStyle/>
          <a:p>
            <a:r>
              <a:rPr lang="tr-TR" sz="2400" dirty="0"/>
              <a:t>Ülkenin toplam alanı </a:t>
            </a:r>
            <a:r>
              <a:rPr lang="tr-TR" sz="2400" dirty="0">
                <a:solidFill>
                  <a:srgbClr val="FFFF00"/>
                </a:solidFill>
              </a:rPr>
              <a:t>160 km2 </a:t>
            </a:r>
            <a:r>
              <a:rPr lang="tr-TR" sz="2400" dirty="0"/>
              <a:t>olup, bunun üçte bir yerleşim yerleri, üçte iki ise dağlık bölgeleridir. Bölge daha önce </a:t>
            </a:r>
            <a:r>
              <a:rPr lang="tr-TR" sz="2400" dirty="0">
                <a:solidFill>
                  <a:srgbClr val="FFFF00"/>
                </a:solidFill>
              </a:rPr>
              <a:t>bataklıktı</a:t>
            </a:r>
            <a:r>
              <a:rPr lang="tr-TR" sz="2400" dirty="0"/>
              <a:t>. Geçen yüzyılın 30’lu yıllarında yapılan bir kanal vasıtasıyla bölge kurutulmuştur. Bugün Liechtenstein, hem mera olarak hem de bahçe ve ekim için kullanılan </a:t>
            </a:r>
            <a:r>
              <a:rPr lang="tr-TR" sz="2400" dirty="0" smtClean="0">
                <a:solidFill>
                  <a:srgbClr val="FFFF00"/>
                </a:solidFill>
              </a:rPr>
              <a:t>38.9 </a:t>
            </a:r>
            <a:r>
              <a:rPr lang="tr-TR" sz="2400" dirty="0">
                <a:solidFill>
                  <a:srgbClr val="FFFF00"/>
                </a:solidFill>
              </a:rPr>
              <a:t>km2 </a:t>
            </a:r>
            <a:r>
              <a:rPr lang="tr-TR" sz="2400" dirty="0"/>
              <a:t>tarım alanına sahiptir. </a:t>
            </a:r>
            <a:endParaRPr lang="tr-TR" sz="2400" dirty="0" smtClean="0"/>
          </a:p>
          <a:p>
            <a:endParaRPr lang="tr-TR" sz="24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27584" y="2852936"/>
            <a:ext cx="7632848" cy="3600400"/>
          </a:xfrm>
          <a:prstGeom prst="rect">
            <a:avLst/>
          </a:prstGeom>
        </p:spPr>
      </p:pic>
    </p:spTree>
    <p:extLst>
      <p:ext uri="{BB962C8B-B14F-4D97-AF65-F5344CB8AC3E}">
        <p14:creationId xmlns:p14="http://schemas.microsoft.com/office/powerpoint/2010/main" val="216314995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67853"/>
          </a:xfrm>
        </p:spPr>
        <p:txBody>
          <a:bodyPr/>
          <a:lstStyle/>
          <a:p>
            <a:r>
              <a:rPr lang="tr-TR" dirty="0"/>
              <a:t>2599 m rakımla </a:t>
            </a:r>
            <a:r>
              <a:rPr lang="tr-TR" dirty="0">
                <a:solidFill>
                  <a:srgbClr val="FFFF00"/>
                </a:solidFill>
              </a:rPr>
              <a:t>Grauspitz </a:t>
            </a:r>
            <a:r>
              <a:rPr lang="tr-TR" dirty="0" smtClean="0">
                <a:solidFill>
                  <a:srgbClr val="FFFF00"/>
                </a:solidFill>
              </a:rPr>
              <a:t>Dağı </a:t>
            </a:r>
            <a:r>
              <a:rPr lang="tr-TR" dirty="0"/>
              <a:t>ülkenin en yüksek dağıdır. Çok masal konusu olan başka bir dağ grubu, 2052 m yüksek ‘</a:t>
            </a:r>
            <a:r>
              <a:rPr lang="tr-TR" dirty="0">
                <a:solidFill>
                  <a:srgbClr val="FFFF00"/>
                </a:solidFill>
              </a:rPr>
              <a:t>Drei Schwestern</a:t>
            </a:r>
            <a:r>
              <a:rPr lang="tr-TR" dirty="0"/>
              <a:t>’ (üç kız kardeş) grubudur. </a:t>
            </a:r>
            <a:endParaRPr lang="tr-TR" dirty="0" smtClean="0"/>
          </a:p>
          <a:p>
            <a:endParaRPr lang="tr-TR"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3568" y="2564904"/>
            <a:ext cx="7704856" cy="4032448"/>
          </a:xfrm>
          <a:prstGeom prst="rect">
            <a:avLst/>
          </a:prstGeom>
        </p:spPr>
      </p:pic>
    </p:spTree>
    <p:extLst>
      <p:ext uri="{BB962C8B-B14F-4D97-AF65-F5344CB8AC3E}">
        <p14:creationId xmlns:p14="http://schemas.microsoft.com/office/powerpoint/2010/main" val="256401541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67853"/>
          </a:xfrm>
        </p:spPr>
        <p:txBody>
          <a:bodyPr>
            <a:normAutofit/>
          </a:bodyPr>
          <a:lstStyle/>
          <a:p>
            <a:r>
              <a:rPr lang="tr-TR" sz="1600" dirty="0"/>
              <a:t>Föhn denilen güneybatı’dan esen rüzgar, </a:t>
            </a:r>
            <a:r>
              <a:rPr lang="tr-TR" sz="1600" dirty="0" smtClean="0"/>
              <a:t>kış aylarında </a:t>
            </a:r>
            <a:r>
              <a:rPr lang="tr-TR" sz="1600" dirty="0"/>
              <a:t>bile havaları ansızın </a:t>
            </a:r>
            <a:r>
              <a:rPr lang="tr-TR" sz="1600" dirty="0">
                <a:solidFill>
                  <a:srgbClr val="FFFF00"/>
                </a:solidFill>
              </a:rPr>
              <a:t>+20 °C’ye</a:t>
            </a:r>
            <a:r>
              <a:rPr lang="tr-TR" sz="1600" dirty="0"/>
              <a:t> kadar ısıtabilmektedir.Bazı insanlar bu rüzgar esince baş ağrısı çeker, bir çok insan da moral bozukluğundan şikayetçi olur. Hava ısısı Temmuz/Ağustos aylarında </a:t>
            </a:r>
            <a:r>
              <a:rPr lang="tr-TR" sz="1600" dirty="0">
                <a:solidFill>
                  <a:srgbClr val="FFFF00"/>
                </a:solidFill>
              </a:rPr>
              <a:t>+25 °C’nin </a:t>
            </a:r>
            <a:r>
              <a:rPr lang="tr-TR" sz="1600" dirty="0"/>
              <a:t>üzerine çıkabilse de </a:t>
            </a:r>
            <a:r>
              <a:rPr lang="tr-TR" sz="1600" dirty="0">
                <a:solidFill>
                  <a:srgbClr val="FFFF00"/>
                </a:solidFill>
              </a:rPr>
              <a:t>+30 °C’den </a:t>
            </a:r>
            <a:r>
              <a:rPr lang="tr-TR" sz="1600" dirty="0"/>
              <a:t>daha yüksek ısılar yılın sadece birkaç gününde görülür. </a:t>
            </a:r>
            <a:r>
              <a:rPr lang="tr-TR" sz="1600" dirty="0" smtClean="0"/>
              <a:t>Kış aylarında </a:t>
            </a:r>
            <a:r>
              <a:rPr lang="tr-TR" sz="1600" dirty="0"/>
              <a:t>ise ısı sıfırın altına düşer ve </a:t>
            </a:r>
            <a:r>
              <a:rPr lang="tr-TR" sz="1600" dirty="0" smtClean="0"/>
              <a:t>olağanüstü soğuk </a:t>
            </a:r>
            <a:r>
              <a:rPr lang="tr-TR" sz="1600" dirty="0"/>
              <a:t>geçen kışlarda </a:t>
            </a:r>
            <a:r>
              <a:rPr lang="tr-TR" sz="1600" dirty="0">
                <a:solidFill>
                  <a:srgbClr val="FFFF00"/>
                </a:solidFill>
              </a:rPr>
              <a:t>–20 °C’nin </a:t>
            </a:r>
            <a:r>
              <a:rPr lang="tr-TR" sz="1600" dirty="0"/>
              <a:t>altına bile varabilir</a:t>
            </a:r>
            <a:r>
              <a:rPr lang="tr-TR" sz="1600" dirty="0" smtClean="0"/>
              <a:t>.</a:t>
            </a:r>
          </a:p>
          <a:p>
            <a:endParaRPr lang="tr-TR" sz="2200" dirty="0"/>
          </a:p>
          <a:p>
            <a:endParaRPr lang="tr-TR"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67544" y="1988840"/>
            <a:ext cx="8064896" cy="4608512"/>
          </a:xfrm>
          <a:prstGeom prst="rect">
            <a:avLst/>
          </a:prstGeom>
        </p:spPr>
      </p:pic>
    </p:spTree>
    <p:extLst>
      <p:ext uri="{BB962C8B-B14F-4D97-AF65-F5344CB8AC3E}">
        <p14:creationId xmlns:p14="http://schemas.microsoft.com/office/powerpoint/2010/main" val="3754502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tr-TR" dirty="0"/>
              <a:t>ÜLKEDE NÜFUSUN YAYILIŞI 11 BELDE ŞEKLİNDEDİR.</a:t>
            </a:r>
          </a:p>
        </p:txBody>
      </p:sp>
      <p:sp>
        <p:nvSpPr>
          <p:cNvPr id="3" name="Content Placeholder 2"/>
          <p:cNvSpPr>
            <a:spLocks noGrp="1"/>
          </p:cNvSpPr>
          <p:nvPr>
            <p:ph idx="1"/>
          </p:nvPr>
        </p:nvSpPr>
        <p:spPr/>
        <p:txBody>
          <a:bodyPr>
            <a:normAutofit lnSpcReduction="10000"/>
          </a:bodyPr>
          <a:lstStyle/>
          <a:p>
            <a:r>
              <a:rPr lang="tr-TR" sz="2000" dirty="0"/>
              <a:t>TOPLAM NÜFUSU:36,656 (2012 Dünya Bankası verilerine göre</a:t>
            </a:r>
            <a:r>
              <a:rPr lang="tr-TR" sz="2000" dirty="0" smtClean="0"/>
              <a:t>)</a:t>
            </a:r>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r>
              <a:rPr lang="de-DE" sz="2000" dirty="0" smtClean="0"/>
              <a:t>(</a:t>
            </a:r>
            <a:r>
              <a:rPr lang="de-DE" sz="2000" dirty="0"/>
              <a:t>Kaynak: İktisat Dairesi, 2000 / Amt für Volkswirtschaft, Durum 2007).</a:t>
            </a:r>
          </a:p>
          <a:p>
            <a:pPr marL="0" indent="0">
              <a:buNone/>
            </a:pPr>
            <a:endParaRPr lang="de-DE" dirty="0"/>
          </a:p>
          <a:p>
            <a:pPr marL="0" indent="0">
              <a:buNone/>
            </a:pPr>
            <a:endParaRPr lang="tr-TR" dirty="0"/>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2003424"/>
            <a:ext cx="9073008" cy="408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0746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499</TotalTime>
  <Words>2045</Words>
  <Application>Microsoft Office PowerPoint</Application>
  <PresentationFormat>On-screen Show (4:3)</PresentationFormat>
  <Paragraphs>147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Foundry</vt:lpstr>
      <vt:lpstr>LİECHTENSTEİN ORTAÖĞRETİM SİSTEMİ</vt:lpstr>
      <vt:lpstr>LİECHTENSTEİN’IN KONUMU </vt:lpstr>
      <vt:lpstr>LİECHTENSTEİN BAYRAĞI</vt:lpstr>
      <vt:lpstr>LİECHTENSTEİN GENEL TANITIM</vt:lpstr>
      <vt:lpstr>COĞRAFYA VE İKLİM</vt:lpstr>
      <vt:lpstr>PowerPoint Presentation</vt:lpstr>
      <vt:lpstr>PowerPoint Presentation</vt:lpstr>
      <vt:lpstr>PowerPoint Presentation</vt:lpstr>
      <vt:lpstr>ÜLKEDE NÜFUSUN YAYILIŞI 11 BELDE ŞEKLİNDEDİR.</vt:lpstr>
      <vt:lpstr>ÜLKE NÜFUSUNUN %34’ü YABANCI </vt:lpstr>
      <vt:lpstr>ÇALIŞMA SAATLERİ</vt:lpstr>
      <vt:lpstr>BAYRAMLAR VE TATİLLER</vt:lpstr>
      <vt:lpstr>LİECHTENSTEİN TÜRK OKULU</vt:lpstr>
      <vt:lpstr>LİECHTENSTEİN OKUL VE ÇOCUK YUVALARI</vt:lpstr>
      <vt:lpstr>KREŞ</vt:lpstr>
      <vt:lpstr>OKUL</vt:lpstr>
      <vt:lpstr>ÖNEMLİ NOT</vt:lpstr>
      <vt:lpstr>MESLEK EĞİTİMİ ve MESLEK OKULU</vt:lpstr>
      <vt:lpstr>ÖZEL OKULLAR </vt:lpstr>
      <vt:lpstr>GÜNLÜK YAPI VE TAM GÜN OKULLAR </vt:lpstr>
      <vt:lpstr>LIECHTENSTEIN DEVLET KÜTÜPHANESİ,VADUZ</vt:lpstr>
      <vt:lpstr>2013 OECD RAPORLARI </vt:lpstr>
      <vt:lpstr>2013 OECD RAPORLARI</vt:lpstr>
      <vt:lpstr>2013 OECD RAPORLARI </vt:lpstr>
      <vt:lpstr>EĞİTİM SİSTEMLERİ</vt:lpstr>
      <vt:lpstr>İLK EĞİTİM</vt:lpstr>
      <vt:lpstr>ORTA EĞİTİM</vt:lpstr>
      <vt:lpstr>ORTAÖĞRETİM</vt:lpstr>
      <vt:lpstr>ORTAÖĞRETİM</vt:lpstr>
      <vt:lpstr>ORTAÖĞRETİM</vt:lpstr>
      <vt:lpstr>ORTAÖĞRETİM</vt:lpstr>
      <vt:lpstr>ORTAÖĞRETİM</vt:lpstr>
      <vt:lpstr>ORTAÖĞRETİM</vt:lpstr>
      <vt:lpstr>ORTAÖĞRETİM</vt:lpstr>
      <vt:lpstr>ORTAÖĞRETİM</vt:lpstr>
      <vt:lpstr>MATURA(MEZUNİYET SINAVI)</vt:lpstr>
      <vt:lpstr>ÜNİVERSİTE</vt:lpstr>
      <vt:lpstr>ÖĞRETMENE BAKIŞ</vt:lpstr>
      <vt:lpstr>EĞİTİM FELSEFESİ</vt:lpstr>
      <vt:lpstr>EĞİTİM FELSEFESİ</vt:lpstr>
      <vt:lpstr> LIECHTENSTEIN İLKÖĞRETİME BAŞLAMA YAŞI </vt:lpstr>
      <vt:lpstr>LİECHTENSTEİN İLKÖĞRETİM ÖĞRETMEN-ÖĞRENCİ ORANI</vt:lpstr>
      <vt:lpstr> LİECHTENSTEİN’DE İLKÖĞRETİMDEKİ ÖĞRETMEN SAYISI</vt:lpstr>
      <vt:lpstr>LİECHTENSTEİN’DE İLKÖĞRETİMDEKİ KADIN ÖĞRETMEN  SAYISI ORANI</vt:lpstr>
      <vt:lpstr>LİECHTENSTEİN’DA ORTAÖĞRETİME BAŞLAMA YAŞI </vt:lpstr>
      <vt:lpstr>LİECHTENSTEİN’DA ORTAÖĞRETİMDE ÖĞRETMEN-ÖĞRENCİ ORANI</vt:lpstr>
      <vt:lpstr>LİECHTENSTEİN’DA ORTAÖĞRETİMDE ÖĞRETMEN SAYISI</vt:lpstr>
      <vt:lpstr>LİECTENSTEİN’DA ORTAÖĞRETİMDE KADIN ÖĞRETMEN SAYISI ORANI </vt:lpstr>
      <vt:lpstr>KAYNAKÇA</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38</cp:revision>
  <dcterms:created xsi:type="dcterms:W3CDTF">2014-03-29T22:33:48Z</dcterms:created>
  <dcterms:modified xsi:type="dcterms:W3CDTF">2014-04-09T20:45:35Z</dcterms:modified>
</cp:coreProperties>
</file>